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Lst>
  <p:notesMasterIdLst>
    <p:notesMasterId r:id="rId32"/>
  </p:notesMasterIdLst>
  <p:sldIdLst>
    <p:sldId id="260" r:id="rId3"/>
    <p:sldId id="261" r:id="rId4"/>
    <p:sldId id="277" r:id="rId5"/>
    <p:sldId id="256" r:id="rId6"/>
    <p:sldId id="257" r:id="rId7"/>
    <p:sldId id="278" r:id="rId8"/>
    <p:sldId id="275" r:id="rId9"/>
    <p:sldId id="620" r:id="rId10"/>
    <p:sldId id="578" r:id="rId11"/>
    <p:sldId id="322" r:id="rId12"/>
    <p:sldId id="580" r:id="rId13"/>
    <p:sldId id="581" r:id="rId14"/>
    <p:sldId id="582" r:id="rId15"/>
    <p:sldId id="583" r:id="rId16"/>
    <p:sldId id="584" r:id="rId17"/>
    <p:sldId id="585" r:id="rId18"/>
    <p:sldId id="586" r:id="rId19"/>
    <p:sldId id="323" r:id="rId20"/>
    <p:sldId id="299" r:id="rId21"/>
    <p:sldId id="300" r:id="rId22"/>
    <p:sldId id="608" r:id="rId23"/>
    <p:sldId id="610" r:id="rId24"/>
    <p:sldId id="617" r:id="rId25"/>
    <p:sldId id="619" r:id="rId26"/>
    <p:sldId id="622" r:id="rId27"/>
    <p:sldId id="262" r:id="rId28"/>
    <p:sldId id="263" r:id="rId29"/>
    <p:sldId id="276" r:id="rId30"/>
    <p:sldId id="621" r:id="rId31"/>
  </p:sldIdLst>
  <p:sldSz cx="9144000" cy="6858000" type="screen4x3"/>
  <p:notesSz cx="6858000" cy="9144000"/>
  <p:embeddedFontLst>
    <p:embeddedFont>
      <p:font typeface="Calibri" panose="020F0502020204030204" pitchFamily="34" charset="0"/>
      <p:regular r:id="rId33"/>
      <p:bold r:id="rId34"/>
      <p:italic r:id="rId35"/>
      <p:boldItalic r:id="rId36"/>
    </p:embeddedFont>
    <p:embeddedFont>
      <p:font typeface="Footlight MT Light" panose="0204060206030A020304" pitchFamily="18" charset="0"/>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6699FF"/>
    <a:srgbClr val="FF6F00"/>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79" autoAdjust="0"/>
  </p:normalViewPr>
  <p:slideViewPr>
    <p:cSldViewPr>
      <p:cViewPr varScale="1">
        <p:scale>
          <a:sx n="100" d="100"/>
          <a:sy n="100" d="100"/>
        </p:scale>
        <p:origin x="1116"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2629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l-GR" dirty="0"/>
          </a:p>
        </p:txBody>
      </p:sp>
      <p:sp>
        <p:nvSpPr>
          <p:cNvPr id="4" name="Slide Number Placeholder 3"/>
          <p:cNvSpPr>
            <a:spLocks noGrp="1"/>
          </p:cNvSpPr>
          <p:nvPr>
            <p:ph type="sldNum" sz="quarter" idx="10"/>
          </p:nvPr>
        </p:nvSpPr>
        <p:spPr/>
        <p:txBody>
          <a:bodyPr/>
          <a:lstStyle/>
          <a:p>
            <a:fld id="{CFFCE060-FACF-4B89-8B11-ACF46251CE3B}" type="slidenum">
              <a:rPr lang="el-GR" smtClean="0"/>
              <a:t>1</a:t>
            </a:fld>
            <a:endParaRPr lang="el-GR"/>
          </a:p>
        </p:txBody>
      </p:sp>
    </p:spTree>
    <p:extLst>
      <p:ext uri="{BB962C8B-B14F-4D97-AF65-F5344CB8AC3E}">
        <p14:creationId xmlns:p14="http://schemas.microsoft.com/office/powerpoint/2010/main" val="3966949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4E1879-774E-0543-A054-9A8E05C48EB5}"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7532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4E1879-774E-0543-A054-9A8E05C48EB5}"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7532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enough data, a deep encoder-decoder architecture such as that of Figure 10.18 can yield results that compete with systems that have been hand-engineered over decades of research. The connectivity structure means that partial computations in the model can flow through the graph in a wave, illustrated by the darker nodes in the Figure</a:t>
            </a:r>
            <a:r>
              <a:rPr lang="en-CA" dirty="0">
                <a:effectLst/>
              </a:rPr>
              <a:t> </a:t>
            </a:r>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4E1879-774E-0543-A054-9A8E05C48EB5}"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5773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IRNNs were proposed by Le et al. (2015), while Chung et al. (2014) proposed gated recurrent units and Schuster and </a:t>
            </a:r>
            <a:r>
              <a:rPr lang="en-US" sz="1200" kern="1200" dirty="0" err="1">
                <a:solidFill>
                  <a:schemeClr val="tx1"/>
                </a:solidFill>
                <a:effectLst/>
                <a:latin typeface="+mn-lt"/>
                <a:ea typeface="+mn-ea"/>
                <a:cs typeface="+mn-cs"/>
              </a:rPr>
              <a:t>Paliwal</a:t>
            </a:r>
            <a:r>
              <a:rPr lang="en-US" sz="1200" kern="1200" dirty="0">
                <a:solidFill>
                  <a:schemeClr val="tx1"/>
                </a:solidFill>
                <a:effectLst/>
                <a:latin typeface="+mn-lt"/>
                <a:ea typeface="+mn-ea"/>
                <a:cs typeface="+mn-cs"/>
              </a:rPr>
              <a:t> (1997) proposed bidirectional recurrent neural networks. Chen and </a:t>
            </a:r>
            <a:r>
              <a:rPr lang="en-US" sz="1200" kern="1200" dirty="0" err="1">
                <a:solidFill>
                  <a:schemeClr val="tx1"/>
                </a:solidFill>
                <a:effectLst/>
                <a:latin typeface="+mn-lt"/>
                <a:ea typeface="+mn-ea"/>
                <a:cs typeface="+mn-cs"/>
              </a:rPr>
              <a:t>Chaudhari</a:t>
            </a:r>
            <a:r>
              <a:rPr lang="en-US" sz="1200" kern="1200" dirty="0">
                <a:solidFill>
                  <a:schemeClr val="tx1"/>
                </a:solidFill>
                <a:effectLst/>
                <a:latin typeface="+mn-lt"/>
                <a:ea typeface="+mn-ea"/>
                <a:cs typeface="+mn-cs"/>
              </a:rPr>
              <a:t> (2004) used bi-directional networks for protein structure prediction, while Graves et al. (2009) used them for handwriting recognition. Cho et al. (2014) used encoder-decoder networks for machine translation, while </a:t>
            </a:r>
            <a:r>
              <a:rPr lang="en-US" sz="1200" kern="1200" dirty="0" err="1">
                <a:solidFill>
                  <a:schemeClr val="tx1"/>
                </a:solidFill>
                <a:effectLst/>
                <a:latin typeface="+mn-lt"/>
                <a:ea typeface="+mn-ea"/>
                <a:cs typeface="+mn-cs"/>
              </a:rPr>
              <a:t>Sutskever</a:t>
            </a:r>
            <a:r>
              <a:rPr lang="en-US" sz="1200" kern="1200" dirty="0">
                <a:solidFill>
                  <a:schemeClr val="tx1"/>
                </a:solidFill>
                <a:effectLst/>
                <a:latin typeface="+mn-lt"/>
                <a:ea typeface="+mn-ea"/>
                <a:cs typeface="+mn-cs"/>
              </a:rPr>
              <a:t> et al. (2014) proposed deep encoder-decoder networks and used them with massive quantities of data.</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further accounts of advances in deep learning and a more extensive history of the field, consult the reviews of </a:t>
            </a:r>
            <a:r>
              <a:rPr lang="en-US" sz="1200" kern="1200" dirty="0" err="1">
                <a:solidFill>
                  <a:schemeClr val="tx1"/>
                </a:solidFill>
                <a:effectLst/>
                <a:latin typeface="+mn-lt"/>
                <a:ea typeface="+mn-ea"/>
                <a:cs typeface="+mn-cs"/>
              </a:rPr>
              <a:t>LeCun</a:t>
            </a:r>
            <a:r>
              <a:rPr lang="en-US" sz="1200" kern="1200" dirty="0">
                <a:solidFill>
                  <a:schemeClr val="tx1"/>
                </a:solidFill>
                <a:effectLst/>
                <a:latin typeface="+mn-lt"/>
                <a:ea typeface="+mn-ea"/>
                <a:cs typeface="+mn-cs"/>
              </a:rPr>
              <a:t> et al. (2015),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(2009), and </a:t>
            </a:r>
            <a:r>
              <a:rPr lang="en-US" sz="1200" kern="1200" dirty="0" err="1">
                <a:solidFill>
                  <a:schemeClr val="tx1"/>
                </a:solidFill>
                <a:effectLst/>
                <a:latin typeface="+mn-lt"/>
                <a:ea typeface="+mn-ea"/>
                <a:cs typeface="+mn-cs"/>
              </a:rPr>
              <a:t>Schmidhuber</a:t>
            </a:r>
            <a:r>
              <a:rPr lang="en-US" sz="1200" kern="1200" dirty="0">
                <a:solidFill>
                  <a:schemeClr val="tx1"/>
                </a:solidFill>
                <a:effectLst/>
                <a:latin typeface="+mn-lt"/>
                <a:ea typeface="+mn-ea"/>
                <a:cs typeface="+mn-cs"/>
              </a:rPr>
              <a:t> (2015).</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4E1879-774E-0543-A054-9A8E05C48EB5}"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53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IRNNs were proposed by Le et al. (2015), while Chung et al. (2014) proposed gated recurrent units and Schuster and </a:t>
            </a:r>
            <a:r>
              <a:rPr lang="en-US" sz="1200" kern="1200" dirty="0" err="1">
                <a:solidFill>
                  <a:schemeClr val="tx1"/>
                </a:solidFill>
                <a:effectLst/>
                <a:latin typeface="+mn-lt"/>
                <a:ea typeface="+mn-ea"/>
                <a:cs typeface="+mn-cs"/>
              </a:rPr>
              <a:t>Paliwal</a:t>
            </a:r>
            <a:r>
              <a:rPr lang="en-US" sz="1200" kern="1200" dirty="0">
                <a:solidFill>
                  <a:schemeClr val="tx1"/>
                </a:solidFill>
                <a:effectLst/>
                <a:latin typeface="+mn-lt"/>
                <a:ea typeface="+mn-ea"/>
                <a:cs typeface="+mn-cs"/>
              </a:rPr>
              <a:t> (1997) proposed bidirectional recurrent neural networks. Chen and </a:t>
            </a:r>
            <a:r>
              <a:rPr lang="en-US" sz="1200" kern="1200" dirty="0" err="1">
                <a:solidFill>
                  <a:schemeClr val="tx1"/>
                </a:solidFill>
                <a:effectLst/>
                <a:latin typeface="+mn-lt"/>
                <a:ea typeface="+mn-ea"/>
                <a:cs typeface="+mn-cs"/>
              </a:rPr>
              <a:t>Chaudhari</a:t>
            </a:r>
            <a:r>
              <a:rPr lang="en-US" sz="1200" kern="1200" dirty="0">
                <a:solidFill>
                  <a:schemeClr val="tx1"/>
                </a:solidFill>
                <a:effectLst/>
                <a:latin typeface="+mn-lt"/>
                <a:ea typeface="+mn-ea"/>
                <a:cs typeface="+mn-cs"/>
              </a:rPr>
              <a:t> (2004) used bi-directional networks for protein structure prediction, while Graves et al. (2009) used them for handwriting recognition. Cho et al. (2014) used encoder-decoder networks for machine translation, while </a:t>
            </a:r>
            <a:r>
              <a:rPr lang="en-US" sz="1200" kern="1200" dirty="0" err="1">
                <a:solidFill>
                  <a:schemeClr val="tx1"/>
                </a:solidFill>
                <a:effectLst/>
                <a:latin typeface="+mn-lt"/>
                <a:ea typeface="+mn-ea"/>
                <a:cs typeface="+mn-cs"/>
              </a:rPr>
              <a:t>Sutskever</a:t>
            </a:r>
            <a:r>
              <a:rPr lang="en-US" sz="1200" kern="1200" dirty="0">
                <a:solidFill>
                  <a:schemeClr val="tx1"/>
                </a:solidFill>
                <a:effectLst/>
                <a:latin typeface="+mn-lt"/>
                <a:ea typeface="+mn-ea"/>
                <a:cs typeface="+mn-cs"/>
              </a:rPr>
              <a:t> et al. (2014) proposed deep encoder-decoder networks and used them with massive quantities of data.</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further accounts of advances in deep learning and a more extensive history of the field, consult the reviews of </a:t>
            </a:r>
            <a:r>
              <a:rPr lang="en-US" sz="1200" kern="1200" dirty="0" err="1">
                <a:solidFill>
                  <a:schemeClr val="tx1"/>
                </a:solidFill>
                <a:effectLst/>
                <a:latin typeface="+mn-lt"/>
                <a:ea typeface="+mn-ea"/>
                <a:cs typeface="+mn-cs"/>
              </a:rPr>
              <a:t>LeCun</a:t>
            </a:r>
            <a:r>
              <a:rPr lang="en-US" sz="1200" kern="1200" dirty="0">
                <a:solidFill>
                  <a:schemeClr val="tx1"/>
                </a:solidFill>
                <a:effectLst/>
                <a:latin typeface="+mn-lt"/>
                <a:ea typeface="+mn-ea"/>
                <a:cs typeface="+mn-cs"/>
              </a:rPr>
              <a:t> et al. (2015),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(2009), and </a:t>
            </a:r>
            <a:r>
              <a:rPr lang="en-US" sz="1200" kern="1200" dirty="0" err="1">
                <a:solidFill>
                  <a:schemeClr val="tx1"/>
                </a:solidFill>
                <a:effectLst/>
                <a:latin typeface="+mn-lt"/>
                <a:ea typeface="+mn-ea"/>
                <a:cs typeface="+mn-cs"/>
              </a:rPr>
              <a:t>Schmidhuber</a:t>
            </a:r>
            <a:r>
              <a:rPr lang="en-US" sz="1200" kern="1200" dirty="0">
                <a:solidFill>
                  <a:schemeClr val="tx1"/>
                </a:solidFill>
                <a:effectLst/>
                <a:latin typeface="+mn-lt"/>
                <a:ea typeface="+mn-ea"/>
                <a:cs typeface="+mn-cs"/>
              </a:rPr>
              <a:t> (2015).</a:t>
            </a:r>
            <a:endParaRPr lang="en-CA" sz="1200"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4E1879-774E-0543-A054-9A8E05C48EB5}"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5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4E1879-774E-0543-A054-9A8E05C48EB5}"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5475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372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1" i="0" u="none" strike="noStrike" cap="none" dirty="0">
                <a:solidFill>
                  <a:schemeClr val="dk1"/>
                </a:solidFill>
                <a:effectLst/>
                <a:latin typeface="Calibri"/>
                <a:ea typeface="Calibri"/>
                <a:cs typeface="Calibri"/>
                <a:sym typeface="Calibri"/>
              </a:rPr>
              <a:t>Net present value</a:t>
            </a:r>
            <a:r>
              <a:rPr lang="en-US" sz="1200" b="0" i="0" u="none" strike="noStrike" cap="none" dirty="0">
                <a:solidFill>
                  <a:schemeClr val="dk1"/>
                </a:solidFill>
                <a:effectLst/>
                <a:latin typeface="Calibri"/>
                <a:ea typeface="Calibri"/>
                <a:cs typeface="Calibri"/>
                <a:sym typeface="Calibri"/>
              </a:rPr>
              <a:t> (</a:t>
            </a:r>
            <a:r>
              <a:rPr lang="en-US" sz="1200" b="1" i="0" u="none" strike="noStrike" cap="none" dirty="0">
                <a:solidFill>
                  <a:schemeClr val="dk1"/>
                </a:solidFill>
                <a:effectLst/>
                <a:latin typeface="Calibri"/>
                <a:ea typeface="Calibri"/>
                <a:cs typeface="Calibri"/>
                <a:sym typeface="Calibri"/>
              </a:rPr>
              <a:t>NPV</a:t>
            </a:r>
            <a:r>
              <a:rPr lang="en-US" sz="1200" b="0" i="0" u="none" strike="noStrike" cap="none" dirty="0">
                <a:solidFill>
                  <a:schemeClr val="dk1"/>
                </a:solidFill>
                <a:effectLst/>
                <a:latin typeface="Calibri"/>
                <a:ea typeface="Calibri"/>
                <a:cs typeface="Calibri"/>
                <a:sym typeface="Calibri"/>
              </a:rPr>
              <a:t>) is the difference between the present value of cash inflows and the present value of cash outflows over a period of time. </a:t>
            </a:r>
            <a:r>
              <a:rPr lang="en-US" sz="1200" b="1" i="0" u="none" strike="noStrike" cap="none" dirty="0">
                <a:solidFill>
                  <a:schemeClr val="dk1"/>
                </a:solidFill>
                <a:effectLst/>
                <a:latin typeface="Calibri"/>
                <a:ea typeface="Calibri"/>
                <a:cs typeface="Calibri"/>
                <a:sym typeface="Calibri"/>
              </a:rPr>
              <a:t>NPV</a:t>
            </a:r>
            <a:r>
              <a:rPr lang="en-US" sz="1200" b="0" i="0" u="none" strike="noStrike" cap="none" dirty="0">
                <a:solidFill>
                  <a:schemeClr val="dk1"/>
                </a:solidFill>
                <a:effectLst/>
                <a:latin typeface="Calibri"/>
                <a:ea typeface="Calibri"/>
                <a:cs typeface="Calibri"/>
                <a:sym typeface="Calibri"/>
              </a:rPr>
              <a:t> is used in capital budgeting and investment planning to analyze the profitability of a projected investment or project</a:t>
            </a:r>
            <a:endParaRPr dirty="0"/>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7187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2136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817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18798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9675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3704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682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2240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http://colah.github.io/posts/2015-08-Understanding-LSTMs/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2910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7356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At each time step </a:t>
            </a:r>
            <a:r>
              <a:rPr lang="en-US" i="1" dirty="0"/>
              <a:t>t</a:t>
            </a:r>
            <a:r>
              <a:rPr lang="en-US" dirty="0"/>
              <a:t>, input gates  are used to determine when a potential input given by is important enough to be placed into the memory unit . </a:t>
            </a:r>
            <a:endParaRPr lang="en-CA" dirty="0"/>
          </a:p>
          <a:p>
            <a:endParaRPr lang="en-CA"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84E1879-774E-0543-A054-9A8E05C48EB5}"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67532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1122363"/>
            <a:ext cx="77724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CA"/>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CA"/>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CA"/>
          </a:p>
        </p:txBody>
      </p:sp>
      <p:sp>
        <p:nvSpPr>
          <p:cNvPr id="5" name="Date Placeholder 4"/>
          <p:cNvSpPr>
            <a:spLocks noGrp="1"/>
          </p:cNvSpPr>
          <p:nvPr>
            <p:ph type="dt" sz="half" idx="10"/>
          </p:nvPr>
        </p:nvSpPr>
        <p:spPr/>
        <p:txBody>
          <a:bodyPr/>
          <a:lstStyle/>
          <a:p>
            <a:fld id="{2A21DD25-9A3C-8143-9BC3-E7AF9A96CD65}" type="datetimeFigureOut">
              <a:rPr lang="en-US" smtClean="0"/>
              <a:pPr/>
              <a:t>5/24/2019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2520941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CA"/>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CA"/>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CA"/>
          </a:p>
        </p:txBody>
      </p:sp>
      <p:sp>
        <p:nvSpPr>
          <p:cNvPr id="7" name="Date Placeholder 6"/>
          <p:cNvSpPr>
            <a:spLocks noGrp="1"/>
          </p:cNvSpPr>
          <p:nvPr>
            <p:ph type="dt" sz="half" idx="10"/>
          </p:nvPr>
        </p:nvSpPr>
        <p:spPr/>
        <p:txBody>
          <a:bodyPr/>
          <a:lstStyle/>
          <a:p>
            <a:fld id="{2A21DD25-9A3C-8143-9BC3-E7AF9A96CD65}" type="datetimeFigureOut">
              <a:rPr lang="en-US" smtClean="0"/>
              <a:pPr/>
              <a:t>5/24/2019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2735858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CA"/>
          </a:p>
        </p:txBody>
      </p:sp>
      <p:sp>
        <p:nvSpPr>
          <p:cNvPr id="3" name="Date Placeholder 2"/>
          <p:cNvSpPr>
            <a:spLocks noGrp="1"/>
          </p:cNvSpPr>
          <p:nvPr>
            <p:ph type="dt" sz="half" idx="10"/>
          </p:nvPr>
        </p:nvSpPr>
        <p:spPr/>
        <p:txBody>
          <a:bodyPr/>
          <a:lstStyle/>
          <a:p>
            <a:fld id="{2A21DD25-9A3C-8143-9BC3-E7AF9A96CD65}" type="datetimeFigureOut">
              <a:rPr lang="en-US" smtClean="0"/>
              <a:pPr/>
              <a:t>5/24/2019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16506500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21DD25-9A3C-8143-9BC3-E7AF9A96CD65}" type="datetimeFigureOut">
              <a:rPr lang="en-US" smtClean="0"/>
              <a:pPr/>
              <a:t>5/24/2019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1314706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fr-CA"/>
              <a:t>Click to edit Master title style</a:t>
            </a:r>
            <a:endParaRPr lang="en-CA"/>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CA"/>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2A21DD25-9A3C-8143-9BC3-E7AF9A96CD65}" type="datetimeFigureOut">
              <a:rPr lang="en-US" smtClean="0"/>
              <a:pPr/>
              <a:t>5/24/2019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281653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fr-CA"/>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CA"/>
              <a:t>Click to edit Master text styles</a:t>
            </a:r>
          </a:p>
        </p:txBody>
      </p:sp>
      <p:sp>
        <p:nvSpPr>
          <p:cNvPr id="5" name="Date Placeholder 4"/>
          <p:cNvSpPr>
            <a:spLocks noGrp="1"/>
          </p:cNvSpPr>
          <p:nvPr>
            <p:ph type="dt" sz="half" idx="10"/>
          </p:nvPr>
        </p:nvSpPr>
        <p:spPr/>
        <p:txBody>
          <a:bodyPr/>
          <a:lstStyle/>
          <a:p>
            <a:fld id="{2A21DD25-9A3C-8143-9BC3-E7AF9A96CD65}" type="datetimeFigureOut">
              <a:rPr lang="en-US" smtClean="0"/>
              <a:pPr/>
              <a:t>5/24/2019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447979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CA"/>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CA"/>
          </a:p>
        </p:txBody>
      </p:sp>
      <p:sp>
        <p:nvSpPr>
          <p:cNvPr id="4" name="Date Placeholder 3"/>
          <p:cNvSpPr>
            <a:spLocks noGrp="1"/>
          </p:cNvSpPr>
          <p:nvPr>
            <p:ph type="dt" sz="half" idx="10"/>
          </p:nvPr>
        </p:nvSpPr>
        <p:spPr/>
        <p:txBody>
          <a:bodyPr/>
          <a:lstStyle/>
          <a:p>
            <a:fld id="{2A21DD25-9A3C-8143-9BC3-E7AF9A96CD65}" type="datetimeFigureOut">
              <a:rPr lang="en-US" smtClean="0"/>
              <a:pPr/>
              <a:t>5/24/2019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2919852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fr-CA"/>
              <a:t>Click to edit Master title style</a:t>
            </a:r>
            <a:endParaRPr lang="en-CA"/>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CA"/>
          </a:p>
        </p:txBody>
      </p:sp>
      <p:sp>
        <p:nvSpPr>
          <p:cNvPr id="4" name="Date Placeholder 3"/>
          <p:cNvSpPr>
            <a:spLocks noGrp="1"/>
          </p:cNvSpPr>
          <p:nvPr>
            <p:ph type="dt" sz="half" idx="10"/>
          </p:nvPr>
        </p:nvSpPr>
        <p:spPr/>
        <p:txBody>
          <a:bodyPr/>
          <a:lstStyle/>
          <a:p>
            <a:fld id="{2A21DD25-9A3C-8143-9BC3-E7AF9A96CD65}" type="datetimeFigureOut">
              <a:rPr lang="en-US" smtClean="0"/>
              <a:pPr/>
              <a:t>5/24/2019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336785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fr-CA"/>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CA"/>
              <a:t>Click to edit Master subtitle style</a:t>
            </a:r>
            <a:endParaRPr lang="en-CA"/>
          </a:p>
        </p:txBody>
      </p:sp>
      <p:sp>
        <p:nvSpPr>
          <p:cNvPr id="4" name="Date Placeholder 3"/>
          <p:cNvSpPr>
            <a:spLocks noGrp="1"/>
          </p:cNvSpPr>
          <p:nvPr>
            <p:ph type="dt" sz="half" idx="10"/>
          </p:nvPr>
        </p:nvSpPr>
        <p:spPr/>
        <p:txBody>
          <a:bodyPr/>
          <a:lstStyle/>
          <a:p>
            <a:fld id="{2A21DD25-9A3C-8143-9BC3-E7AF9A96CD65}" type="datetimeFigureOut">
              <a:rPr lang="en-US" smtClean="0"/>
              <a:pPr/>
              <a:t>5/24/2019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2989978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8"/>
            <a:ext cx="8229600" cy="1143000"/>
          </a:xfrm>
        </p:spPr>
        <p:txBody>
          <a:bodyPr/>
          <a:lstStyle/>
          <a:p>
            <a:r>
              <a:rPr lang="fr-CA"/>
              <a:t>Click to edit Master title style</a:t>
            </a:r>
            <a:endParaRPr lang="en-CA"/>
          </a:p>
        </p:txBody>
      </p:sp>
      <p:sp>
        <p:nvSpPr>
          <p:cNvPr id="3" name="Content Placeholder 2"/>
          <p:cNvSpPr>
            <a:spLocks noGrp="1"/>
          </p:cNvSpPr>
          <p:nvPr>
            <p:ph idx="1"/>
          </p:nvPr>
        </p:nvSpPr>
        <p:spPr>
          <a:xfrm>
            <a:off x="457200" y="1350932"/>
            <a:ext cx="8229600" cy="4880916"/>
          </a:xfrm>
        </p:spPr>
        <p:txBody>
          <a:bodyPr/>
          <a:lstStyle/>
          <a:p>
            <a:pPr lvl="0"/>
            <a:r>
              <a:rPr lang="fr-CA" dirty="0"/>
              <a:t>Click to </a:t>
            </a:r>
            <a:r>
              <a:rPr lang="fr-CA" dirty="0" err="1"/>
              <a:t>edit</a:t>
            </a:r>
            <a:r>
              <a:rPr lang="fr-CA" dirty="0"/>
              <a:t> Master </a:t>
            </a:r>
            <a:r>
              <a:rPr lang="fr-CA" dirty="0" err="1"/>
              <a:t>text</a:t>
            </a:r>
            <a:r>
              <a:rPr lang="fr-CA" dirty="0"/>
              <a:t> styles</a:t>
            </a:r>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a:p>
            <a:pPr lvl="4"/>
            <a:r>
              <a:rPr lang="fr-CA" dirty="0" err="1"/>
              <a:t>Fifth</a:t>
            </a:r>
            <a:r>
              <a:rPr lang="fr-CA" dirty="0"/>
              <a:t> </a:t>
            </a:r>
            <a:r>
              <a:rPr lang="fr-CA" dirty="0" err="1"/>
              <a:t>level</a:t>
            </a:r>
            <a:endParaRPr lang="en-CA" dirty="0"/>
          </a:p>
        </p:txBody>
      </p:sp>
      <p:sp>
        <p:nvSpPr>
          <p:cNvPr id="4" name="Date Placeholder 3"/>
          <p:cNvSpPr>
            <a:spLocks noGrp="1"/>
          </p:cNvSpPr>
          <p:nvPr>
            <p:ph type="dt" sz="half" idx="10"/>
          </p:nvPr>
        </p:nvSpPr>
        <p:spPr/>
        <p:txBody>
          <a:bodyPr/>
          <a:lstStyle/>
          <a:p>
            <a:fld id="{2A21DD25-9A3C-8143-9BC3-E7AF9A96CD65}" type="datetimeFigureOut">
              <a:rPr lang="en-US" smtClean="0"/>
              <a:pPr/>
              <a:t>5/24/2019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137844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fr-CA"/>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CA"/>
              <a:t>Click to edit Master text styles</a:t>
            </a:r>
          </a:p>
        </p:txBody>
      </p:sp>
      <p:sp>
        <p:nvSpPr>
          <p:cNvPr id="4" name="Date Placeholder 3"/>
          <p:cNvSpPr>
            <a:spLocks noGrp="1"/>
          </p:cNvSpPr>
          <p:nvPr>
            <p:ph type="dt" sz="half" idx="10"/>
          </p:nvPr>
        </p:nvSpPr>
        <p:spPr/>
        <p:txBody>
          <a:bodyPr/>
          <a:lstStyle/>
          <a:p>
            <a:fld id="{2A21DD25-9A3C-8143-9BC3-E7AF9A96CD65}" type="datetimeFigureOut">
              <a:rPr lang="en-US" smtClean="0"/>
              <a:pPr/>
              <a:t>5/24/2019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7AF0F54-3F64-0343-A34E-C01AD2B59C2C}" type="slidenum">
              <a:rPr lang="en-CA" smtClean="0"/>
              <a:pPr/>
              <a:t>‹#›</a:t>
            </a:fld>
            <a:endParaRPr lang="en-CA"/>
          </a:p>
        </p:txBody>
      </p:sp>
    </p:spTree>
    <p:extLst>
      <p:ext uri="{BB962C8B-B14F-4D97-AF65-F5344CB8AC3E}">
        <p14:creationId xmlns:p14="http://schemas.microsoft.com/office/powerpoint/2010/main" val="40616055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6" r:id="rId4"/>
    <p:sldLayoutId id="2147483657" r:id="rId5"/>
    <p:sldLayoutId id="214748365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CA" dirty="0"/>
              <a:t>Click to </a:t>
            </a:r>
            <a:r>
              <a:rPr lang="fr-CA" dirty="0" err="1"/>
              <a:t>edit</a:t>
            </a:r>
            <a:r>
              <a:rPr lang="fr-CA" dirty="0"/>
              <a:t> Master </a:t>
            </a:r>
            <a:r>
              <a:rPr lang="fr-CA" dirty="0" err="1"/>
              <a:t>title</a:t>
            </a:r>
            <a:r>
              <a:rPr lang="fr-CA" dirty="0"/>
              <a:t> style</a:t>
            </a:r>
            <a:endParaRPr lang="en-CA"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fr-CA" dirty="0"/>
              <a:t>Click to </a:t>
            </a:r>
            <a:r>
              <a:rPr lang="fr-CA" dirty="0" err="1"/>
              <a:t>edit</a:t>
            </a:r>
            <a:r>
              <a:rPr lang="fr-CA" dirty="0"/>
              <a:t> Master </a:t>
            </a:r>
            <a:r>
              <a:rPr lang="fr-CA" dirty="0" err="1"/>
              <a:t>text</a:t>
            </a:r>
            <a:r>
              <a:rPr lang="fr-CA" dirty="0"/>
              <a:t> styles</a:t>
            </a:r>
          </a:p>
          <a:p>
            <a:pPr lvl="1"/>
            <a:r>
              <a:rPr lang="fr-CA" dirty="0"/>
              <a:t>Second </a:t>
            </a:r>
            <a:r>
              <a:rPr lang="fr-CA" dirty="0" err="1"/>
              <a:t>level</a:t>
            </a:r>
            <a:endParaRPr lang="fr-CA" dirty="0"/>
          </a:p>
          <a:p>
            <a:pPr lvl="2"/>
            <a:r>
              <a:rPr lang="fr-CA" dirty="0" err="1"/>
              <a:t>Third</a:t>
            </a:r>
            <a:r>
              <a:rPr lang="fr-CA" dirty="0"/>
              <a:t> </a:t>
            </a:r>
            <a:r>
              <a:rPr lang="fr-CA" dirty="0" err="1"/>
              <a:t>level</a:t>
            </a:r>
            <a:endParaRPr lang="fr-CA" dirty="0"/>
          </a:p>
          <a:p>
            <a:pPr lvl="3"/>
            <a:r>
              <a:rPr lang="fr-CA" dirty="0" err="1"/>
              <a:t>Fourth</a:t>
            </a:r>
            <a:r>
              <a:rPr lang="fr-CA" dirty="0"/>
              <a:t> </a:t>
            </a:r>
            <a:r>
              <a:rPr lang="fr-CA" dirty="0" err="1"/>
              <a:t>level</a:t>
            </a:r>
            <a:endParaRPr lang="fr-CA" dirty="0"/>
          </a:p>
          <a:p>
            <a:pPr lvl="4"/>
            <a:r>
              <a:rPr lang="fr-CA" dirty="0" err="1"/>
              <a:t>Fifth</a:t>
            </a:r>
            <a:r>
              <a:rPr lang="fr-CA" dirty="0"/>
              <a:t> </a:t>
            </a:r>
            <a:r>
              <a:rPr lang="fr-CA" dirty="0" err="1"/>
              <a:t>level</a:t>
            </a:r>
            <a:endParaRPr lang="en-CA"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1DD25-9A3C-8143-9BC3-E7AF9A96CD65}" type="datetimeFigureOut">
              <a:rPr lang="en-US" smtClean="0"/>
              <a:pPr/>
              <a:t>5/24/2019</a:t>
            </a:fld>
            <a:endParaRPr lang="en-CA"/>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AF0F54-3F64-0343-A34E-C01AD2B59C2C}" type="slidenum">
              <a:rPr lang="en-CA" smtClean="0"/>
              <a:pPr/>
              <a:t>‹#›</a:t>
            </a:fld>
            <a:endParaRPr lang="en-CA"/>
          </a:p>
        </p:txBody>
      </p:sp>
    </p:spTree>
    <p:extLst>
      <p:ext uri="{BB962C8B-B14F-4D97-AF65-F5344CB8AC3E}">
        <p14:creationId xmlns:p14="http://schemas.microsoft.com/office/powerpoint/2010/main" val="12657619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34.emf"/><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34.emf"/><Relationship Id="rId4" Type="http://schemas.openxmlformats.org/officeDocument/2006/relationships/image" Target="../media/image33.emf"/></Relationships>
</file>

<file path=ppt/slides/_rels/slide1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4.emf"/><Relationship Id="rId4" Type="http://schemas.openxmlformats.org/officeDocument/2006/relationships/image" Target="../media/image33.emf"/></Relationships>
</file>

<file path=ppt/slides/_rels/slide1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hyperlink" Target="http://bit.do/linkedIn_georg_mosh"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jpeg"/><Relationship Id="rId2" Type="http://schemas.openxmlformats.org/officeDocument/2006/relationships/notesSlide" Target="../notesSlides/notesSlide4.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jpe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7.xml.rels><?xml version="1.0" encoding="UTF-8" standalone="yes"?>
<Relationships xmlns="http://schemas.openxmlformats.org/package/2006/relationships"><Relationship Id="rId3" Type="http://schemas.openxmlformats.org/officeDocument/2006/relationships/hyperlink" Target="http://colah.github.io/posts/2015-08-Understanding-LSTMs/"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829" y="2955247"/>
            <a:ext cx="5054808" cy="2952328"/>
          </a:xfrm>
        </p:spPr>
        <p:txBody>
          <a:bodyPr>
            <a:normAutofit/>
          </a:bodyPr>
          <a:lstStyle/>
          <a:p>
            <a:pPr algn="l"/>
            <a:r>
              <a:rPr lang="el-GR" dirty="0">
                <a:solidFill>
                  <a:schemeClr val="accent1">
                    <a:lumMod val="75000"/>
                  </a:schemeClr>
                </a:solidFill>
                <a:latin typeface="Times New Roman" panose="02020603050405020304" pitchFamily="18" charset="0"/>
                <a:ea typeface="+mj-ea"/>
                <a:cs typeface="Times New Roman" panose="02020603050405020304" pitchFamily="18" charset="0"/>
              </a:rPr>
              <a:t>Ομάδα 5</a:t>
            </a:r>
            <a:r>
              <a:rPr lang="en-US" dirty="0">
                <a:solidFill>
                  <a:schemeClr val="accent1">
                    <a:lumMod val="75000"/>
                  </a:schemeClr>
                </a:solidFill>
                <a:latin typeface="Times New Roman" panose="02020603050405020304" pitchFamily="18" charset="0"/>
                <a:ea typeface="+mj-ea"/>
                <a:cs typeface="Times New Roman" panose="02020603050405020304" pitchFamily="18" charset="0"/>
              </a:rPr>
              <a:t>: </a:t>
            </a:r>
            <a:r>
              <a:rPr lang="el-GR" dirty="0">
                <a:latin typeface="Times New Roman" panose="02020603050405020304" pitchFamily="18" charset="0"/>
                <a:ea typeface="+mj-ea"/>
                <a:cs typeface="Times New Roman" panose="02020603050405020304" pitchFamily="18" charset="0"/>
              </a:rPr>
              <a:t>Παρουσίαση εφαρμογής και</a:t>
            </a:r>
            <a:br>
              <a:rPr lang="el-GR" dirty="0">
                <a:latin typeface="Times New Roman" panose="02020603050405020304" pitchFamily="18" charset="0"/>
                <a:ea typeface="+mj-ea"/>
                <a:cs typeface="Times New Roman" panose="02020603050405020304" pitchFamily="18" charset="0"/>
              </a:rPr>
            </a:br>
            <a:r>
              <a:rPr lang="el-GR" dirty="0">
                <a:latin typeface="Times New Roman" panose="02020603050405020304" pitchFamily="18" charset="0"/>
                <a:ea typeface="+mj-ea"/>
                <a:cs typeface="Times New Roman" panose="02020603050405020304" pitchFamily="18" charset="0"/>
              </a:rPr>
              <a:t>	     ανάλυσης εφικτότητας</a:t>
            </a:r>
            <a:br>
              <a:rPr lang="el-GR" dirty="0">
                <a:latin typeface="Times New Roman" panose="02020603050405020304" pitchFamily="18" charset="0"/>
                <a:ea typeface="+mj-ea"/>
                <a:cs typeface="Times New Roman" panose="02020603050405020304" pitchFamily="18" charset="0"/>
              </a:rPr>
            </a:br>
            <a:r>
              <a:rPr lang="el-GR" dirty="0">
                <a:latin typeface="Times New Roman" panose="02020603050405020304" pitchFamily="18" charset="0"/>
                <a:ea typeface="+mj-ea"/>
                <a:cs typeface="Times New Roman" panose="02020603050405020304" pitchFamily="18" charset="0"/>
              </a:rPr>
              <a:t>	     υλοποίησης</a:t>
            </a:r>
            <a:endParaRPr lang="en-US" dirty="0">
              <a:latin typeface="Times New Roman" panose="02020603050405020304" pitchFamily="18" charset="0"/>
              <a:ea typeface="+mj-ea"/>
              <a:cs typeface="Times New Roman" panose="02020603050405020304" pitchFamily="18" charset="0"/>
            </a:endParaRPr>
          </a:p>
          <a:p>
            <a:pPr marL="803275" algn="l">
              <a:lnSpc>
                <a:spcPct val="75000"/>
              </a:lnSpc>
              <a:buFont typeface="Wingdings" panose="05000000000000000000" pitchFamily="2" charset="2"/>
              <a:buChar char="§"/>
            </a:pPr>
            <a:r>
              <a:rPr lang="el-GR" dirty="0">
                <a:latin typeface="Times New Roman" panose="02020603050405020304" pitchFamily="18" charset="0"/>
                <a:ea typeface="+mj-ea"/>
                <a:cs typeface="Times New Roman" panose="02020603050405020304" pitchFamily="18" charset="0"/>
              </a:rPr>
              <a:t>Γεώργιος Μ. Μοσχόβης</a:t>
            </a:r>
            <a:endParaRPr lang="en-US" dirty="0">
              <a:latin typeface="Times New Roman" panose="02020603050405020304" pitchFamily="18" charset="0"/>
              <a:ea typeface="+mj-ea"/>
              <a:cs typeface="Times New Roman" panose="02020603050405020304" pitchFamily="18" charset="0"/>
            </a:endParaRPr>
          </a:p>
          <a:p>
            <a:pPr marL="803275" algn="l">
              <a:lnSpc>
                <a:spcPct val="75000"/>
              </a:lnSpc>
              <a:buFont typeface="Wingdings" panose="05000000000000000000" pitchFamily="2" charset="2"/>
              <a:buChar char="§"/>
            </a:pPr>
            <a:r>
              <a:rPr lang="el-GR" dirty="0">
                <a:latin typeface="Times New Roman" panose="02020603050405020304" pitchFamily="18" charset="0"/>
                <a:ea typeface="+mj-ea"/>
                <a:cs typeface="Times New Roman" panose="02020603050405020304" pitchFamily="18" charset="0"/>
              </a:rPr>
              <a:t>Δημήτριος Μπούκας</a:t>
            </a:r>
            <a:endParaRPr lang="en-US" dirty="0">
              <a:latin typeface="Times New Roman" panose="02020603050405020304" pitchFamily="18" charset="0"/>
              <a:ea typeface="+mj-ea"/>
              <a:cs typeface="Times New Roman" panose="02020603050405020304" pitchFamily="18" charset="0"/>
            </a:endParaRPr>
          </a:p>
          <a:p>
            <a:pPr marL="803275" algn="l">
              <a:lnSpc>
                <a:spcPct val="75000"/>
              </a:lnSpc>
              <a:buFont typeface="Wingdings" panose="05000000000000000000" pitchFamily="2" charset="2"/>
              <a:buChar char="§"/>
            </a:pPr>
            <a:r>
              <a:rPr lang="el-GR" dirty="0">
                <a:latin typeface="Times New Roman" panose="02020603050405020304" pitchFamily="18" charset="0"/>
                <a:ea typeface="+mj-ea"/>
                <a:cs typeface="Times New Roman" panose="02020603050405020304" pitchFamily="18" charset="0"/>
              </a:rPr>
              <a:t>Μαρίνα Ντόγκα</a:t>
            </a:r>
            <a:endParaRPr lang="en-US" dirty="0">
              <a:latin typeface="Times New Roman" panose="02020603050405020304" pitchFamily="18" charset="0"/>
              <a:ea typeface="+mj-ea"/>
              <a:cs typeface="Times New Roman" panose="02020603050405020304" pitchFamily="18" charset="0"/>
            </a:endParaRPr>
          </a:p>
        </p:txBody>
      </p:sp>
      <p:sp>
        <p:nvSpPr>
          <p:cNvPr id="2" name="Title 1"/>
          <p:cNvSpPr>
            <a:spLocks noGrp="1"/>
          </p:cNvSpPr>
          <p:nvPr>
            <p:ph type="title"/>
          </p:nvPr>
        </p:nvSpPr>
        <p:spPr>
          <a:xfrm>
            <a:off x="179512" y="1587095"/>
            <a:ext cx="8279928" cy="1102519"/>
          </a:xfrm>
        </p:spPr>
        <p:txBody>
          <a:bodyPr>
            <a:noAutofit/>
          </a:bodyPr>
          <a:lstStyle/>
          <a:p>
            <a:pPr algn="l"/>
            <a:r>
              <a:rPr lang="en-US" sz="3600" b="1" dirty="0">
                <a:latin typeface="Footlight MT Light" pitchFamily="18" charset="0"/>
              </a:rPr>
              <a:t>Mr. Robins: </a:t>
            </a:r>
            <a:r>
              <a:rPr lang="en-US" sz="3600" dirty="0" err="1">
                <a:solidFill>
                  <a:schemeClr val="accent1">
                    <a:lumMod val="75000"/>
                  </a:schemeClr>
                </a:solidFill>
                <a:latin typeface="Footlight MT Light" pitchFamily="18" charset="0"/>
              </a:rPr>
              <a:t>AI</a:t>
            </a:r>
            <a:r>
              <a:rPr lang="en-US" sz="3600" dirty="0" err="1">
                <a:latin typeface="Footlight MT Light" pitchFamily="18" charset="0"/>
              </a:rPr>
              <a:t>nsu</a:t>
            </a:r>
            <a:r>
              <a:rPr lang="en-US" sz="3600" dirty="0" err="1">
                <a:solidFill>
                  <a:schemeClr val="accent1">
                    <a:lumMod val="75000"/>
                  </a:schemeClr>
                </a:solidFill>
                <a:latin typeface="Footlight MT Light" pitchFamily="18" charset="0"/>
              </a:rPr>
              <a:t>RNN</a:t>
            </a:r>
            <a:r>
              <a:rPr lang="en-US" sz="3600" dirty="0" err="1">
                <a:latin typeface="Footlight MT Light" pitchFamily="18" charset="0"/>
              </a:rPr>
              <a:t>s</a:t>
            </a:r>
            <a:endParaRPr lang="el-GR" sz="3600" dirty="0"/>
          </a:p>
        </p:txBody>
      </p:sp>
      <p:sp>
        <p:nvSpPr>
          <p:cNvPr id="4" name="Rectangle 3"/>
          <p:cNvSpPr/>
          <p:nvPr/>
        </p:nvSpPr>
        <p:spPr>
          <a:xfrm flipH="1">
            <a:off x="5199578" y="0"/>
            <a:ext cx="45719" cy="68580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Rectangle 4">
            <a:extLst>
              <a:ext uri="{FF2B5EF4-FFF2-40B4-BE49-F238E27FC236}">
                <a16:creationId xmlns:a16="http://schemas.microsoft.com/office/drawing/2014/main" id="{0BBAD410-BE58-447F-A0EA-55CADA9F17A4}"/>
              </a:ext>
            </a:extLst>
          </p:cNvPr>
          <p:cNvSpPr/>
          <p:nvPr/>
        </p:nvSpPr>
        <p:spPr>
          <a:xfrm>
            <a:off x="5245297" y="0"/>
            <a:ext cx="3898703" cy="6858000"/>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E3353750-B405-45F5-ADE5-FF27CE29B2AF}"/>
              </a:ext>
            </a:extLst>
          </p:cNvPr>
          <p:cNvSpPr txBox="1">
            <a:spLocks/>
          </p:cNvSpPr>
          <p:nvPr/>
        </p:nvSpPr>
        <p:spPr>
          <a:xfrm>
            <a:off x="1087363" y="5674756"/>
            <a:ext cx="3962400" cy="13546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l-GR" dirty="0">
                <a:latin typeface="Times New Roman" panose="02020603050405020304" pitchFamily="18" charset="0"/>
                <a:ea typeface="+mj-ea"/>
                <a:cs typeface="Times New Roman" panose="02020603050405020304" pitchFamily="18" charset="0"/>
              </a:rPr>
              <a:t>Αθήνα </a:t>
            </a:r>
            <a:r>
              <a:rPr lang="en-US" dirty="0">
                <a:latin typeface="Times New Roman" panose="02020603050405020304" pitchFamily="18" charset="0"/>
                <a:ea typeface="+mj-ea"/>
                <a:cs typeface="Times New Roman" panose="02020603050405020304" pitchFamily="18" charset="0"/>
              </a:rPr>
              <a:t>24</a:t>
            </a:r>
            <a:r>
              <a:rPr lang="el-GR" dirty="0">
                <a:latin typeface="Times New Roman" panose="02020603050405020304" pitchFamily="18" charset="0"/>
                <a:ea typeface="+mj-ea"/>
                <a:cs typeface="Times New Roman" panose="02020603050405020304" pitchFamily="18" charset="0"/>
              </a:rPr>
              <a:t> Μαΐου</a:t>
            </a:r>
            <a:r>
              <a:rPr lang="en-US" dirty="0">
                <a:latin typeface="Times New Roman" panose="02020603050405020304" pitchFamily="18" charset="0"/>
                <a:ea typeface="+mj-ea"/>
                <a:cs typeface="Times New Roman" panose="02020603050405020304" pitchFamily="18" charset="0"/>
              </a:rPr>
              <a:t>, 2019</a:t>
            </a:r>
          </a:p>
        </p:txBody>
      </p:sp>
      <p:pic>
        <p:nvPicPr>
          <p:cNvPr id="9" name="Picture 8">
            <a:extLst>
              <a:ext uri="{FF2B5EF4-FFF2-40B4-BE49-F238E27FC236}">
                <a16:creationId xmlns:a16="http://schemas.microsoft.com/office/drawing/2014/main" id="{C47D9FE2-CB63-489C-9A52-508390CB2449}"/>
              </a:ext>
            </a:extLst>
          </p:cNvPr>
          <p:cNvPicPr>
            <a:picLocks noChangeAspect="1"/>
          </p:cNvPicPr>
          <p:nvPr/>
        </p:nvPicPr>
        <p:blipFill>
          <a:blip r:embed="rId3"/>
          <a:stretch>
            <a:fillRect/>
          </a:stretch>
        </p:blipFill>
        <p:spPr>
          <a:xfrm>
            <a:off x="5508670" y="2276872"/>
            <a:ext cx="3454825" cy="2617140"/>
          </a:xfrm>
          <a:prstGeom prst="rect">
            <a:avLst/>
          </a:prstGeom>
        </p:spPr>
      </p:pic>
    </p:spTree>
    <p:extLst>
      <p:ext uri="{BB962C8B-B14F-4D97-AF65-F5344CB8AC3E}">
        <p14:creationId xmlns:p14="http://schemas.microsoft.com/office/powerpoint/2010/main" val="1956349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Oval 4"/>
          <p:cNvSpPr>
            <a:spLocks noChangeArrowheads="1"/>
          </p:cNvSpPr>
          <p:nvPr/>
        </p:nvSpPr>
        <p:spPr bwMode="auto">
          <a:xfrm>
            <a:off x="5145996" y="4905303"/>
            <a:ext cx="541253" cy="541254"/>
          </a:xfrm>
          <a:prstGeom prst="roundRect">
            <a:avLst/>
          </a:prstGeom>
          <a:solidFill>
            <a:schemeClr val="bg1">
              <a:lumMod val="85000"/>
            </a:schemeClr>
          </a:solid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val 5"/>
          <p:cNvSpPr>
            <a:spLocks noChangeArrowheads="1"/>
          </p:cNvSpPr>
          <p:nvPr/>
        </p:nvSpPr>
        <p:spPr bwMode="auto">
          <a:xfrm>
            <a:off x="3792863" y="4905303"/>
            <a:ext cx="541253" cy="541254"/>
          </a:xfrm>
          <a:prstGeom prst="roundRect">
            <a:avLst/>
          </a:prstGeom>
          <a:no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val 6"/>
          <p:cNvSpPr>
            <a:spLocks noChangeArrowheads="1"/>
          </p:cNvSpPr>
          <p:nvPr/>
        </p:nvSpPr>
        <p:spPr bwMode="auto">
          <a:xfrm>
            <a:off x="6499129" y="4905303"/>
            <a:ext cx="541253" cy="541254"/>
          </a:xfrm>
          <a:prstGeom prst="roundRect">
            <a:avLst/>
          </a:prstGeom>
          <a:solidFill>
            <a:schemeClr val="bg1">
              <a:lumMod val="65000"/>
            </a:schemeClr>
          </a:solid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val 7"/>
          <p:cNvSpPr>
            <a:spLocks noChangeArrowheads="1"/>
          </p:cNvSpPr>
          <p:nvPr/>
        </p:nvSpPr>
        <p:spPr bwMode="auto">
          <a:xfrm>
            <a:off x="8258201" y="4905303"/>
            <a:ext cx="541253" cy="541254"/>
          </a:xfrm>
          <a:prstGeom prst="roundRect">
            <a:avLst/>
          </a:prstGeom>
          <a:solidFill>
            <a:schemeClr val="tx1">
              <a:lumMod val="65000"/>
              <a:lumOff val="35000"/>
            </a:schemeClr>
          </a:solid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8"/>
          <p:cNvSpPr>
            <a:spLocks noChangeArrowheads="1"/>
          </p:cNvSpPr>
          <p:nvPr/>
        </p:nvSpPr>
        <p:spPr bwMode="auto">
          <a:xfrm>
            <a:off x="5145996" y="6123126"/>
            <a:ext cx="541253" cy="541254"/>
          </a:xfrm>
          <a:prstGeom prst="roundRect">
            <a:avLst/>
          </a:prstGeom>
          <a:solidFill>
            <a:schemeClr val="bg1">
              <a:lumMod val="50000"/>
            </a:schemeClr>
          </a:solid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val 9"/>
          <p:cNvSpPr>
            <a:spLocks noChangeArrowheads="1"/>
          </p:cNvSpPr>
          <p:nvPr/>
        </p:nvSpPr>
        <p:spPr bwMode="auto">
          <a:xfrm>
            <a:off x="3792863" y="6123126"/>
            <a:ext cx="541253" cy="541254"/>
          </a:xfrm>
          <a:prstGeom prst="roundRect">
            <a:avLst/>
          </a:prstGeom>
          <a:solidFill>
            <a:schemeClr val="bg1">
              <a:lumMod val="50000"/>
            </a:schemeClr>
          </a:solid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val 10"/>
          <p:cNvSpPr>
            <a:spLocks noChangeArrowheads="1"/>
          </p:cNvSpPr>
          <p:nvPr/>
        </p:nvSpPr>
        <p:spPr bwMode="auto">
          <a:xfrm>
            <a:off x="6499129" y="6123126"/>
            <a:ext cx="541253" cy="541254"/>
          </a:xfrm>
          <a:prstGeom prst="roundRect">
            <a:avLst/>
          </a:prstGeom>
          <a:solidFill>
            <a:schemeClr val="bg1">
              <a:lumMod val="50000"/>
            </a:schemeClr>
          </a:solid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val 11"/>
          <p:cNvSpPr>
            <a:spLocks noChangeArrowheads="1"/>
          </p:cNvSpPr>
          <p:nvPr/>
        </p:nvSpPr>
        <p:spPr bwMode="auto">
          <a:xfrm>
            <a:off x="8258201" y="6123126"/>
            <a:ext cx="541253" cy="541254"/>
          </a:xfrm>
          <a:prstGeom prst="roundRect">
            <a:avLst/>
          </a:prstGeom>
          <a:solidFill>
            <a:schemeClr val="bg1">
              <a:lumMod val="50000"/>
            </a:schemeClr>
          </a:solid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Line 12"/>
          <p:cNvSpPr>
            <a:spLocks noChangeShapeType="1"/>
          </p:cNvSpPr>
          <p:nvPr/>
        </p:nvSpPr>
        <p:spPr bwMode="auto">
          <a:xfrm>
            <a:off x="4334116" y="5175930"/>
            <a:ext cx="811880" cy="0"/>
          </a:xfrm>
          <a:prstGeom prst="line">
            <a:avLst/>
          </a:prstGeom>
          <a:noFill/>
          <a:ln w="508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Line 13"/>
          <p:cNvSpPr>
            <a:spLocks noChangeShapeType="1"/>
          </p:cNvSpPr>
          <p:nvPr/>
        </p:nvSpPr>
        <p:spPr bwMode="auto">
          <a:xfrm>
            <a:off x="4063490" y="5446558"/>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Line 14"/>
          <p:cNvSpPr>
            <a:spLocks noChangeShapeType="1"/>
          </p:cNvSpPr>
          <p:nvPr/>
        </p:nvSpPr>
        <p:spPr bwMode="auto">
          <a:xfrm>
            <a:off x="5416622" y="5446558"/>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Line 15"/>
          <p:cNvSpPr>
            <a:spLocks noChangeShapeType="1"/>
          </p:cNvSpPr>
          <p:nvPr/>
        </p:nvSpPr>
        <p:spPr bwMode="auto">
          <a:xfrm>
            <a:off x="6769755" y="5446558"/>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Line 16"/>
          <p:cNvSpPr>
            <a:spLocks noChangeShapeType="1"/>
          </p:cNvSpPr>
          <p:nvPr/>
        </p:nvSpPr>
        <p:spPr bwMode="auto">
          <a:xfrm>
            <a:off x="8528828" y="5446558"/>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Line 17"/>
          <p:cNvSpPr>
            <a:spLocks noChangeShapeType="1"/>
          </p:cNvSpPr>
          <p:nvPr/>
        </p:nvSpPr>
        <p:spPr bwMode="auto">
          <a:xfrm>
            <a:off x="5687249" y="5175930"/>
            <a:ext cx="811880" cy="0"/>
          </a:xfrm>
          <a:prstGeom prst="line">
            <a:avLst/>
          </a:prstGeom>
          <a:noFill/>
          <a:ln w="508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Line 18"/>
          <p:cNvSpPr>
            <a:spLocks noChangeShapeType="1"/>
          </p:cNvSpPr>
          <p:nvPr/>
        </p:nvSpPr>
        <p:spPr bwMode="auto">
          <a:xfrm>
            <a:off x="7040382" y="5175930"/>
            <a:ext cx="811880" cy="0"/>
          </a:xfrm>
          <a:prstGeom prst="line">
            <a:avLst/>
          </a:prstGeom>
          <a:noFill/>
          <a:ln w="508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Text Box 19"/>
          <p:cNvSpPr txBox="1">
            <a:spLocks noChangeArrowheads="1"/>
          </p:cNvSpPr>
          <p:nvPr/>
        </p:nvSpPr>
        <p:spPr bwMode="auto">
          <a:xfrm>
            <a:off x="7311008" y="5852498"/>
            <a:ext cx="811880" cy="461664"/>
          </a:xfrm>
          <a:prstGeom prst="rect">
            <a:avLst/>
          </a:prstGeom>
          <a:noFill/>
          <a:ln w="31750">
            <a:noFill/>
            <a:miter lim="800000"/>
            <a:headEnd/>
            <a:tailEnd/>
          </a:ln>
        </p:spPr>
        <p:txBody>
          <a:bodyPr wrap="square">
            <a:prstTxWarp prst="textNoShape">
              <a:avLst/>
            </a:prstTxWarp>
            <a:spAutoFit/>
          </a:bodyPr>
          <a:lstStyle/>
          <a:p>
            <a:pPr marL="0" marR="0" lvl="0" indent="0" algn="l" defTabSz="457200" rtl="0" eaLnBrk="0" fontAlgn="auto" latinLnBrk="0" hangingPunct="0">
              <a:lnSpc>
                <a:spcPct val="100000"/>
              </a:lnSpc>
              <a:spcBef>
                <a:spcPct val="5000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ＭＳ Ｐゴシック" pitchFamily="26" charset="-128"/>
                <a:cs typeface="ＭＳ Ｐゴシック" pitchFamily="26" charset="-128"/>
              </a:rPr>
              <a:t>…</a:t>
            </a:r>
          </a:p>
        </p:txBody>
      </p:sp>
      <p:sp>
        <p:nvSpPr>
          <p:cNvPr id="80" name="Oval 4"/>
          <p:cNvSpPr>
            <a:spLocks noChangeArrowheads="1"/>
          </p:cNvSpPr>
          <p:nvPr/>
        </p:nvSpPr>
        <p:spPr bwMode="auto">
          <a:xfrm>
            <a:off x="5158883" y="3693925"/>
            <a:ext cx="541253" cy="541254"/>
          </a:xfrm>
          <a:prstGeom prst="ellipse">
            <a:avLst/>
          </a:prstGeom>
          <a:no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2" name="Oval 6"/>
          <p:cNvSpPr>
            <a:spLocks noChangeArrowheads="1"/>
          </p:cNvSpPr>
          <p:nvPr/>
        </p:nvSpPr>
        <p:spPr bwMode="auto">
          <a:xfrm>
            <a:off x="6512015" y="3693925"/>
            <a:ext cx="541253" cy="541254"/>
          </a:xfrm>
          <a:prstGeom prst="ellipse">
            <a:avLst/>
          </a:prstGeom>
          <a:no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3" name="Oval 7"/>
          <p:cNvSpPr>
            <a:spLocks noChangeArrowheads="1"/>
          </p:cNvSpPr>
          <p:nvPr/>
        </p:nvSpPr>
        <p:spPr bwMode="auto">
          <a:xfrm>
            <a:off x="8271088" y="3693925"/>
            <a:ext cx="541253" cy="541254"/>
          </a:xfrm>
          <a:prstGeom prst="ellipse">
            <a:avLst/>
          </a:prstGeom>
          <a:no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4" name="Line 13"/>
          <p:cNvSpPr>
            <a:spLocks noChangeShapeType="1"/>
          </p:cNvSpPr>
          <p:nvPr/>
        </p:nvSpPr>
        <p:spPr bwMode="auto">
          <a:xfrm>
            <a:off x="4076376" y="4235179"/>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5" name="Line 14"/>
          <p:cNvSpPr>
            <a:spLocks noChangeShapeType="1"/>
          </p:cNvSpPr>
          <p:nvPr/>
        </p:nvSpPr>
        <p:spPr bwMode="auto">
          <a:xfrm>
            <a:off x="5429509" y="4235179"/>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6" name="Line 15"/>
          <p:cNvSpPr>
            <a:spLocks noChangeShapeType="1"/>
          </p:cNvSpPr>
          <p:nvPr/>
        </p:nvSpPr>
        <p:spPr bwMode="auto">
          <a:xfrm>
            <a:off x="6782642" y="4235179"/>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7" name="Line 16"/>
          <p:cNvSpPr>
            <a:spLocks noChangeShapeType="1"/>
          </p:cNvSpPr>
          <p:nvPr/>
        </p:nvSpPr>
        <p:spPr bwMode="auto">
          <a:xfrm>
            <a:off x="8541714" y="4235179"/>
            <a:ext cx="0" cy="676568"/>
          </a:xfrm>
          <a:prstGeom prst="line">
            <a:avLst/>
          </a:prstGeom>
          <a:noFill/>
          <a:ln w="50800">
            <a:solidFill>
              <a:schemeClr val="bg1">
                <a:lumMod val="50000"/>
              </a:schemeClr>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1" name="Group 130"/>
          <p:cNvGrpSpPr>
            <a:grpSpLocks noChangeAspect="1"/>
          </p:cNvGrpSpPr>
          <p:nvPr/>
        </p:nvGrpSpPr>
        <p:grpSpPr>
          <a:xfrm>
            <a:off x="552178" y="3729666"/>
            <a:ext cx="2798064" cy="2937569"/>
            <a:chOff x="457758" y="2205112"/>
            <a:chExt cx="2857500" cy="2999969"/>
          </a:xfrm>
        </p:grpSpPr>
        <p:cxnSp>
          <p:nvCxnSpPr>
            <p:cNvPr id="17" name="Straight Arrow Connector 16"/>
            <p:cNvCxnSpPr/>
            <p:nvPr/>
          </p:nvCxnSpPr>
          <p:spPr bwMode="auto">
            <a:xfrm>
              <a:off x="1017899" y="2694024"/>
              <a:ext cx="1445113" cy="801986"/>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27" name="Straight Arrow Connector 126"/>
            <p:cNvCxnSpPr/>
            <p:nvPr/>
          </p:nvCxnSpPr>
          <p:spPr bwMode="auto">
            <a:xfrm rot="10800000" flipV="1">
              <a:off x="1029258" y="3577394"/>
              <a:ext cx="1428750" cy="1"/>
            </a:xfrm>
            <a:prstGeom prst="curvedConnector3">
              <a:avLst>
                <a:gd name="adj1" fmla="val 48889"/>
              </a:avLst>
            </a:prstGeom>
            <a:solidFill>
              <a:srgbClr val="00B8FF"/>
            </a:solidFill>
            <a:ln w="31750" cap="flat" cmpd="sng" algn="ctr">
              <a:solidFill>
                <a:schemeClr val="tx1"/>
              </a:solidFill>
              <a:prstDash val="solid"/>
              <a:round/>
              <a:headEnd type="triangle" w="med" len="med"/>
              <a:tailEnd type="none"/>
            </a:ln>
            <a:effectLst/>
          </p:spPr>
        </p:cxnSp>
        <p:cxnSp>
          <p:nvCxnSpPr>
            <p:cNvPr id="120" name="Straight Arrow Connector 119"/>
            <p:cNvCxnSpPr/>
            <p:nvPr/>
          </p:nvCxnSpPr>
          <p:spPr bwMode="auto">
            <a:xfrm>
              <a:off x="1029259" y="3921238"/>
              <a:ext cx="1411394" cy="119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sp>
          <p:nvSpPr>
            <p:cNvPr id="92" name="Oval 91"/>
            <p:cNvSpPr/>
            <p:nvPr/>
          </p:nvSpPr>
          <p:spPr bwMode="auto">
            <a:xfrm flipV="1">
              <a:off x="2743758" y="3203206"/>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49263" rtl="0" eaLnBrk="1" fontAlgn="base" latinLnBrk="0" hangingPunct="1">
                <a:lnSpc>
                  <a:spcPts val="3688"/>
                </a:lnSpc>
                <a:spcBef>
                  <a:spcPct val="0"/>
                </a:spcBef>
                <a:spcAft>
                  <a:spcPct val="0"/>
                </a:spcAft>
                <a:buClr>
                  <a:srgbClr val="000000"/>
                </a:buClr>
                <a:buSzPct val="100000"/>
                <a:buFont typeface="Arial" charset="0"/>
                <a:buNone/>
                <a:tabLst/>
                <a:defRPr/>
              </a:pPr>
              <a:endParaRPr kumimoji="0" lang="fr-CA"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2" name="TextBox 1"/>
            <p:cNvSpPr txBox="1"/>
            <p:nvPr/>
          </p:nvSpPr>
          <p:spPr>
            <a:xfrm flipV="1">
              <a:off x="1952196" y="3759191"/>
              <a:ext cx="514350" cy="342899"/>
            </a:xfrm>
            <a:prstGeom prst="rect">
              <a:avLst/>
            </a:prstGeom>
            <a:noFill/>
            <a:ln w="31750">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3" name="Rounded Rectangle 2"/>
            <p:cNvSpPr/>
            <p:nvPr/>
          </p:nvSpPr>
          <p:spPr bwMode="auto">
            <a:xfrm flipV="1">
              <a:off x="2458008" y="3412315"/>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57200" rtl="0" eaLnBrk="1" fontAlgn="auto" latinLnBrk="0" hangingPunct="1">
                <a:lnSpc>
                  <a:spcPts val="3688"/>
                </a:lnSpc>
                <a:spcBef>
                  <a:spcPts val="0"/>
                </a:spcBef>
                <a:spcAft>
                  <a:spcPts val="0"/>
                </a:spcAft>
                <a:buClr>
                  <a:srgbClr val="000000"/>
                </a:buClr>
                <a:buSzPct val="100000"/>
                <a:buFontTx/>
                <a:buNone/>
                <a:tabLst/>
                <a:defRPr/>
              </a:pPr>
              <a:endParaRPr kumimoji="0" lang="fr-CA" sz="2200" b="0" i="0" u="none" strike="noStrike" kern="1200" cap="none" spc="0" normalizeH="0" baseline="-25000" noProof="0" dirty="0">
                <a:ln>
                  <a:noFill/>
                </a:ln>
                <a:solidFill>
                  <a:prstClr val="black"/>
                </a:solidFill>
                <a:effectLst/>
                <a:uLnTx/>
                <a:uFillTx/>
                <a:latin typeface="Times New Roman"/>
                <a:ea typeface="+mn-ea"/>
                <a:cs typeface="Times New Roman"/>
              </a:endParaRPr>
            </a:p>
          </p:txBody>
        </p:sp>
        <p:sp>
          <p:nvSpPr>
            <p:cNvPr id="4" name="Oval 3"/>
            <p:cNvSpPr/>
            <p:nvPr/>
          </p:nvSpPr>
          <p:spPr bwMode="auto">
            <a:xfrm flipV="1">
              <a:off x="2379317" y="2212165"/>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49263" rtl="0" eaLnBrk="1" fontAlgn="base" latinLnBrk="0" hangingPunct="1">
                <a:lnSpc>
                  <a:spcPts val="3688"/>
                </a:lnSpc>
                <a:spcBef>
                  <a:spcPct val="0"/>
                </a:spcBef>
                <a:spcAft>
                  <a:spcPct val="0"/>
                </a:spcAft>
                <a:buClr>
                  <a:srgbClr val="000000"/>
                </a:buClr>
                <a:buSzPct val="100000"/>
                <a:buFont typeface="Arial" charset="0"/>
                <a:buNone/>
                <a:tabLst/>
                <a:defRPr/>
              </a:pPr>
              <a:endParaRPr kumimoji="0" lang="fr-CA"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cxnSp>
          <p:nvCxnSpPr>
            <p:cNvPr id="5" name="Straight Arrow Connector 4"/>
            <p:cNvCxnSpPr>
              <a:stCxn id="4" idx="0"/>
            </p:cNvCxnSpPr>
            <p:nvPr/>
          </p:nvCxnSpPr>
          <p:spPr bwMode="auto">
            <a:xfrm rot="16200000" flipH="1">
              <a:off x="2350741" y="3096799"/>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7" name="Oval 6"/>
            <p:cNvSpPr/>
            <p:nvPr/>
          </p:nvSpPr>
          <p:spPr bwMode="auto">
            <a:xfrm flipV="1">
              <a:off x="1442690" y="2212165"/>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49263" rtl="0" eaLnBrk="1" fontAlgn="base" latinLnBrk="0" hangingPunct="1">
                <a:lnSpc>
                  <a:spcPts val="3688"/>
                </a:lnSpc>
                <a:spcBef>
                  <a:spcPct val="0"/>
                </a:spcBef>
                <a:spcAft>
                  <a:spcPct val="0"/>
                </a:spcAft>
                <a:buClr>
                  <a:srgbClr val="000000"/>
                </a:buClr>
                <a:buSzPct val="100000"/>
                <a:buFont typeface="Arial" charset="0"/>
                <a:buNone/>
                <a:tabLst/>
                <a:defRPr/>
              </a:pPr>
              <a:endParaRPr kumimoji="0" lang="fr-CA"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cxnSp>
          <p:nvCxnSpPr>
            <p:cNvPr id="8" name="Straight Arrow Connector 7"/>
            <p:cNvCxnSpPr>
              <a:stCxn id="7" idx="0"/>
            </p:cNvCxnSpPr>
            <p:nvPr/>
          </p:nvCxnSpPr>
          <p:spPr bwMode="auto">
            <a:xfrm rot="16200000" flipH="1">
              <a:off x="1414114" y="3096799"/>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10" name="Oval 9"/>
            <p:cNvSpPr/>
            <p:nvPr/>
          </p:nvSpPr>
          <p:spPr bwMode="auto">
            <a:xfrm flipV="1">
              <a:off x="530093" y="2205112"/>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49263" rtl="0" eaLnBrk="1" fontAlgn="base" latinLnBrk="0" hangingPunct="1">
                <a:lnSpc>
                  <a:spcPts val="3688"/>
                </a:lnSpc>
                <a:spcBef>
                  <a:spcPct val="0"/>
                </a:spcBef>
                <a:spcAft>
                  <a:spcPct val="0"/>
                </a:spcAft>
                <a:buClr>
                  <a:srgbClr val="000000"/>
                </a:buClr>
                <a:buSzPct val="100000"/>
                <a:buFont typeface="Arial" charset="0"/>
                <a:buNone/>
                <a:tabLst/>
                <a:defRPr/>
              </a:pPr>
              <a:endParaRPr kumimoji="0" lang="fr-CA"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cxnSp>
          <p:nvCxnSpPr>
            <p:cNvPr id="11" name="Straight Arrow Connector 10"/>
            <p:cNvCxnSpPr>
              <a:stCxn id="10" idx="0"/>
            </p:cNvCxnSpPr>
            <p:nvPr/>
          </p:nvCxnSpPr>
          <p:spPr bwMode="auto">
            <a:xfrm rot="16200000" flipH="1">
              <a:off x="501517" y="3089746"/>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2" name="Straight Arrow Connector 11"/>
            <p:cNvCxnSpPr/>
            <p:nvPr/>
          </p:nvCxnSpPr>
          <p:spPr bwMode="auto">
            <a:xfrm>
              <a:off x="920891" y="2765080"/>
              <a:ext cx="806954" cy="637986"/>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3" name="Straight Arrow Connector 12"/>
            <p:cNvCxnSpPr/>
            <p:nvPr/>
          </p:nvCxnSpPr>
          <p:spPr bwMode="auto">
            <a:xfrm rot="10800000" flipV="1">
              <a:off x="1729035" y="2769706"/>
              <a:ext cx="806958" cy="633360"/>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4" name="Straight Arrow Connector 13"/>
            <p:cNvCxnSpPr/>
            <p:nvPr/>
          </p:nvCxnSpPr>
          <p:spPr bwMode="auto">
            <a:xfrm>
              <a:off x="1824245" y="2769706"/>
              <a:ext cx="711749" cy="657225"/>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5" name="Straight Arrow Connector 14"/>
            <p:cNvCxnSpPr/>
            <p:nvPr/>
          </p:nvCxnSpPr>
          <p:spPr bwMode="auto">
            <a:xfrm rot="10800000" flipV="1">
              <a:off x="920891" y="2765080"/>
              <a:ext cx="678475" cy="66185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16" name="Straight Arrow Connector 15"/>
            <p:cNvCxnSpPr>
              <a:stCxn id="4" idx="1"/>
            </p:cNvCxnSpPr>
            <p:nvPr/>
          </p:nvCxnSpPr>
          <p:spPr bwMode="auto">
            <a:xfrm rot="5400000">
              <a:off x="1345962" y="2371908"/>
              <a:ext cx="788985" cy="1445112"/>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18" name="TextBox 17"/>
            <p:cNvSpPr txBox="1"/>
            <p:nvPr/>
          </p:nvSpPr>
          <p:spPr>
            <a:xfrm flipV="1">
              <a:off x="1886507" y="4860800"/>
              <a:ext cx="514350" cy="342899"/>
            </a:xfrm>
            <a:prstGeom prst="rect">
              <a:avLst/>
            </a:prstGeom>
            <a:noFill/>
            <a:ln w="31750">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19" name="Rounded Rectangle 18"/>
            <p:cNvSpPr/>
            <p:nvPr/>
          </p:nvSpPr>
          <p:spPr bwMode="auto">
            <a:xfrm flipV="1">
              <a:off x="2458008" y="4633581"/>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57200" rtl="0" eaLnBrk="1" fontAlgn="auto" latinLnBrk="0" hangingPunct="1">
                <a:lnSpc>
                  <a:spcPts val="3688"/>
                </a:lnSpc>
                <a:spcBef>
                  <a:spcPts val="0"/>
                </a:spcBef>
                <a:spcAft>
                  <a:spcPts val="0"/>
                </a:spcAft>
                <a:buClr>
                  <a:srgbClr val="000000"/>
                </a:buClr>
                <a:buSzPct val="100000"/>
                <a:buFontTx/>
                <a:buNone/>
                <a:tabLst/>
                <a:defRPr/>
              </a:pPr>
              <a:endParaRPr kumimoji="0" lang="fr-CA" sz="2200" b="0" i="0" u="none" strike="noStrike" kern="1200" cap="none" spc="0" normalizeH="0" baseline="-25000" noProof="0" dirty="0">
                <a:ln>
                  <a:noFill/>
                </a:ln>
                <a:solidFill>
                  <a:prstClr val="black"/>
                </a:solidFill>
                <a:effectLst/>
                <a:uLnTx/>
                <a:uFillTx/>
                <a:latin typeface="Times New Roman"/>
                <a:ea typeface="+mn-ea"/>
                <a:cs typeface="Times New Roman"/>
              </a:endParaRPr>
            </a:p>
          </p:txBody>
        </p:sp>
        <p:cxnSp>
          <p:nvCxnSpPr>
            <p:cNvPr id="20" name="Straight Arrow Connector 19"/>
            <p:cNvCxnSpPr/>
            <p:nvPr/>
          </p:nvCxnSpPr>
          <p:spPr bwMode="auto">
            <a:xfrm rot="16200000" flipH="1">
              <a:off x="2326447" y="4318065"/>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22" name="Rounded Rectangle 21"/>
            <p:cNvSpPr/>
            <p:nvPr/>
          </p:nvSpPr>
          <p:spPr bwMode="auto">
            <a:xfrm flipV="1">
              <a:off x="1418396" y="4633581"/>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57200" rtl="0" eaLnBrk="1" fontAlgn="auto" latinLnBrk="0" hangingPunct="1">
                <a:lnSpc>
                  <a:spcPts val="3688"/>
                </a:lnSpc>
                <a:spcBef>
                  <a:spcPts val="0"/>
                </a:spcBef>
                <a:spcAft>
                  <a:spcPts val="0"/>
                </a:spcAft>
                <a:buClr>
                  <a:srgbClr val="000000"/>
                </a:buClr>
                <a:buSzPct val="100000"/>
                <a:buFontTx/>
                <a:buNone/>
                <a:tabLst/>
                <a:defRPr/>
              </a:pPr>
              <a:endParaRPr kumimoji="0" lang="fr-CA" sz="2200" b="0" i="0" u="none" strike="noStrike" kern="1200" cap="none" spc="0" normalizeH="0" baseline="-25000" noProof="0" dirty="0">
                <a:ln>
                  <a:noFill/>
                </a:ln>
                <a:solidFill>
                  <a:prstClr val="black"/>
                </a:solidFill>
                <a:effectLst/>
                <a:uLnTx/>
                <a:uFillTx/>
                <a:latin typeface="Times New Roman"/>
                <a:ea typeface="+mn-ea"/>
                <a:cs typeface="Times New Roman"/>
              </a:endParaRPr>
            </a:p>
          </p:txBody>
        </p:sp>
        <p:cxnSp>
          <p:nvCxnSpPr>
            <p:cNvPr id="23" name="Straight Arrow Connector 22"/>
            <p:cNvCxnSpPr/>
            <p:nvPr/>
          </p:nvCxnSpPr>
          <p:spPr bwMode="auto">
            <a:xfrm rot="16200000" flipH="1">
              <a:off x="1389820" y="4318065"/>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sp>
          <p:nvSpPr>
            <p:cNvPr id="25" name="Rounded Rectangle 24"/>
            <p:cNvSpPr/>
            <p:nvPr/>
          </p:nvSpPr>
          <p:spPr bwMode="auto">
            <a:xfrm flipV="1">
              <a:off x="457758" y="4626528"/>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57200" rtl="0" eaLnBrk="1" fontAlgn="auto" latinLnBrk="0" hangingPunct="1">
                <a:lnSpc>
                  <a:spcPts val="3688"/>
                </a:lnSpc>
                <a:spcBef>
                  <a:spcPts val="0"/>
                </a:spcBef>
                <a:spcAft>
                  <a:spcPts val="0"/>
                </a:spcAft>
                <a:buClr>
                  <a:srgbClr val="000000"/>
                </a:buClr>
                <a:buSzPct val="100000"/>
                <a:buFontTx/>
                <a:buNone/>
                <a:tabLst/>
                <a:defRPr/>
              </a:pPr>
              <a:endParaRPr kumimoji="0" lang="fr-CA" sz="2200" b="0" i="0" u="none" strike="noStrike" kern="1200" cap="none" spc="0" normalizeH="0" baseline="-25000" noProof="0" dirty="0">
                <a:ln>
                  <a:noFill/>
                </a:ln>
                <a:solidFill>
                  <a:prstClr val="black"/>
                </a:solidFill>
                <a:effectLst/>
                <a:uLnTx/>
                <a:uFillTx/>
                <a:latin typeface="Times New Roman"/>
                <a:ea typeface="+mn-ea"/>
                <a:cs typeface="Times New Roman"/>
              </a:endParaRPr>
            </a:p>
          </p:txBody>
        </p:sp>
        <p:cxnSp>
          <p:nvCxnSpPr>
            <p:cNvPr id="26" name="Straight Arrow Connector 25"/>
            <p:cNvCxnSpPr/>
            <p:nvPr/>
          </p:nvCxnSpPr>
          <p:spPr bwMode="auto">
            <a:xfrm rot="16200000" flipH="1">
              <a:off x="477223" y="4311012"/>
              <a:ext cx="628650" cy="119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28" name="Straight Arrow Connector 27"/>
            <p:cNvCxnSpPr/>
            <p:nvPr/>
          </p:nvCxnSpPr>
          <p:spPr bwMode="auto">
            <a:xfrm>
              <a:off x="896597" y="3986346"/>
              <a:ext cx="806954" cy="637986"/>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29" name="Straight Arrow Connector 28"/>
            <p:cNvCxnSpPr/>
            <p:nvPr/>
          </p:nvCxnSpPr>
          <p:spPr bwMode="auto">
            <a:xfrm rot="10800000" flipV="1">
              <a:off x="1704741" y="3990972"/>
              <a:ext cx="806958" cy="633360"/>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30" name="Straight Arrow Connector 29"/>
            <p:cNvCxnSpPr/>
            <p:nvPr/>
          </p:nvCxnSpPr>
          <p:spPr bwMode="auto">
            <a:xfrm>
              <a:off x="1799951" y="3990972"/>
              <a:ext cx="711749" cy="657225"/>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31" name="Straight Arrow Connector 30"/>
            <p:cNvCxnSpPr/>
            <p:nvPr/>
          </p:nvCxnSpPr>
          <p:spPr bwMode="auto">
            <a:xfrm rot="10800000" flipV="1">
              <a:off x="896597" y="3986346"/>
              <a:ext cx="678475" cy="661851"/>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32" name="Straight Arrow Connector 31"/>
            <p:cNvCxnSpPr/>
            <p:nvPr/>
          </p:nvCxnSpPr>
          <p:spPr bwMode="auto">
            <a:xfrm rot="5400000">
              <a:off x="1321668" y="3593173"/>
              <a:ext cx="788985" cy="1445112"/>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33" name="Straight Arrow Connector 32"/>
            <p:cNvCxnSpPr/>
            <p:nvPr/>
          </p:nvCxnSpPr>
          <p:spPr bwMode="auto">
            <a:xfrm>
              <a:off x="993605" y="3915290"/>
              <a:ext cx="1445113" cy="801986"/>
            </a:xfrm>
            <a:prstGeom prst="straightConnector1">
              <a:avLst/>
            </a:prstGeom>
            <a:solidFill>
              <a:srgbClr val="00B8FF"/>
            </a:solidFill>
            <a:ln w="31750" cap="flat" cmpd="sng" algn="ctr">
              <a:solidFill>
                <a:schemeClr val="bg1">
                  <a:lumMod val="50000"/>
                </a:schemeClr>
              </a:solidFill>
              <a:prstDash val="solid"/>
              <a:round/>
              <a:headEnd type="triangle" w="med" len="med"/>
              <a:tailEnd type="none"/>
            </a:ln>
            <a:effectLst/>
          </p:spPr>
        </p:cxnSp>
        <p:cxnSp>
          <p:nvCxnSpPr>
            <p:cNvPr id="95" name="Straight Arrow Connector 94"/>
            <p:cNvCxnSpPr/>
            <p:nvPr/>
          </p:nvCxnSpPr>
          <p:spPr bwMode="auto">
            <a:xfrm flipV="1">
              <a:off x="3013634" y="3762010"/>
              <a:ext cx="92986" cy="22223"/>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11" name="Straight Arrow Connector 110"/>
            <p:cNvCxnSpPr/>
            <p:nvPr/>
          </p:nvCxnSpPr>
          <p:spPr bwMode="auto">
            <a:xfrm flipV="1">
              <a:off x="2000252" y="3758833"/>
              <a:ext cx="92986" cy="22223"/>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12" name="Straight Arrow Connector 111"/>
            <p:cNvCxnSpPr/>
            <p:nvPr/>
          </p:nvCxnSpPr>
          <p:spPr bwMode="auto">
            <a:xfrm flipV="1">
              <a:off x="1016560" y="3718762"/>
              <a:ext cx="92986" cy="22223"/>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13" name="Straight Arrow Connector 112"/>
            <p:cNvCxnSpPr/>
            <p:nvPr/>
          </p:nvCxnSpPr>
          <p:spPr bwMode="auto">
            <a:xfrm flipV="1">
              <a:off x="2014190" y="3849079"/>
              <a:ext cx="424527" cy="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19" name="Straight Arrow Connector 118"/>
            <p:cNvCxnSpPr/>
            <p:nvPr/>
          </p:nvCxnSpPr>
          <p:spPr bwMode="auto">
            <a:xfrm flipV="1">
              <a:off x="1019734" y="3864664"/>
              <a:ext cx="424527" cy="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22" name="Straight Arrow Connector 121"/>
            <p:cNvCxnSpPr/>
            <p:nvPr/>
          </p:nvCxnSpPr>
          <p:spPr bwMode="auto">
            <a:xfrm rot="10800000">
              <a:off x="2004021" y="3503241"/>
              <a:ext cx="441288" cy="119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cxnSp>
          <p:nvCxnSpPr>
            <p:cNvPr id="125" name="Straight Arrow Connector 124"/>
            <p:cNvCxnSpPr/>
            <p:nvPr/>
          </p:nvCxnSpPr>
          <p:spPr bwMode="auto">
            <a:xfrm rot="10800000">
              <a:off x="1019735" y="3487765"/>
              <a:ext cx="425414" cy="1191"/>
            </a:xfrm>
            <a:prstGeom prst="straightConnector1">
              <a:avLst/>
            </a:prstGeom>
            <a:solidFill>
              <a:srgbClr val="00B8FF"/>
            </a:solidFill>
            <a:ln w="31750" cap="flat" cmpd="sng" algn="ctr">
              <a:solidFill>
                <a:schemeClr val="tx1"/>
              </a:solidFill>
              <a:prstDash val="solid"/>
              <a:round/>
              <a:headEnd type="triangle" w="med" len="med"/>
              <a:tailEnd type="none"/>
            </a:ln>
            <a:effectLst/>
          </p:spPr>
        </p:cxnSp>
        <p:sp>
          <p:nvSpPr>
            <p:cNvPr id="102" name="TextBox 101"/>
            <p:cNvSpPr txBox="1"/>
            <p:nvPr/>
          </p:nvSpPr>
          <p:spPr>
            <a:xfrm flipV="1">
              <a:off x="1878297" y="2382415"/>
              <a:ext cx="514350" cy="342899"/>
            </a:xfrm>
            <a:prstGeom prst="rect">
              <a:avLst/>
            </a:prstGeom>
            <a:noFill/>
            <a:ln w="31750">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CA" sz="2400" b="1" i="0" u="none" strike="noStrike" kern="1200" cap="none" spc="0" normalizeH="0" baseline="0" noProof="0" dirty="0">
                  <a:ln>
                    <a:noFill/>
                  </a:ln>
                  <a:solidFill>
                    <a:prstClr val="black"/>
                  </a:solidFill>
                  <a:effectLst/>
                  <a:uLnTx/>
                  <a:uFillTx/>
                  <a:latin typeface="Calibri"/>
                  <a:ea typeface="+mn-ea"/>
                  <a:cs typeface="+mn-cs"/>
                </a:rPr>
                <a:t>…</a:t>
              </a:r>
            </a:p>
          </p:txBody>
        </p:sp>
        <p:sp>
          <p:nvSpPr>
            <p:cNvPr id="94" name="Oval 93"/>
            <p:cNvSpPr/>
            <p:nvPr/>
          </p:nvSpPr>
          <p:spPr bwMode="auto">
            <a:xfrm flipV="1">
              <a:off x="707854" y="3166485"/>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49263" rtl="0" eaLnBrk="1" fontAlgn="base" latinLnBrk="0" hangingPunct="1">
                <a:lnSpc>
                  <a:spcPts val="3688"/>
                </a:lnSpc>
                <a:spcBef>
                  <a:spcPct val="0"/>
                </a:spcBef>
                <a:spcAft>
                  <a:spcPct val="0"/>
                </a:spcAft>
                <a:buClr>
                  <a:srgbClr val="000000"/>
                </a:buClr>
                <a:buSzPct val="100000"/>
                <a:buFont typeface="Arial" charset="0"/>
                <a:buNone/>
                <a:tabLst/>
                <a:defRPr/>
              </a:pPr>
              <a:endParaRPr kumimoji="0" lang="fr-CA"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93" name="Oval 92"/>
            <p:cNvSpPr/>
            <p:nvPr/>
          </p:nvSpPr>
          <p:spPr bwMode="auto">
            <a:xfrm flipV="1">
              <a:off x="1727844" y="3203206"/>
              <a:ext cx="571500" cy="571500"/>
            </a:xfrm>
            <a:prstGeom prst="ellipse">
              <a:avLst/>
            </a:prstGeom>
            <a:no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49263" rtl="0" eaLnBrk="1" fontAlgn="base" latinLnBrk="0" hangingPunct="1">
                <a:lnSpc>
                  <a:spcPts val="3688"/>
                </a:lnSpc>
                <a:spcBef>
                  <a:spcPct val="0"/>
                </a:spcBef>
                <a:spcAft>
                  <a:spcPct val="0"/>
                </a:spcAft>
                <a:buClr>
                  <a:srgbClr val="000000"/>
                </a:buClr>
                <a:buSzPct val="100000"/>
                <a:buFont typeface="Arial" charset="0"/>
                <a:buNone/>
                <a:tabLst/>
                <a:defRPr/>
              </a:pPr>
              <a:endParaRPr kumimoji="0" lang="fr-CA" sz="2200" b="0" i="0" u="none" strike="noStrike" kern="1200" cap="none" spc="0" normalizeH="0" baseline="0" noProof="0" dirty="0">
                <a:ln>
                  <a:noFill/>
                </a:ln>
                <a:solidFill>
                  <a:prstClr val="black"/>
                </a:solidFill>
                <a:effectLst/>
                <a:uLnTx/>
                <a:uFillTx/>
                <a:latin typeface="Times New Roman"/>
                <a:ea typeface="+mn-ea"/>
                <a:cs typeface="Times New Roman"/>
              </a:endParaRPr>
            </a:p>
          </p:txBody>
        </p:sp>
        <p:sp>
          <p:nvSpPr>
            <p:cNvPr id="6" name="Rounded Rectangle 5"/>
            <p:cNvSpPr/>
            <p:nvPr/>
          </p:nvSpPr>
          <p:spPr bwMode="auto">
            <a:xfrm flipV="1">
              <a:off x="1442690" y="3412315"/>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57200" rtl="0" eaLnBrk="1" fontAlgn="auto" latinLnBrk="0" hangingPunct="1">
                <a:lnSpc>
                  <a:spcPts val="3688"/>
                </a:lnSpc>
                <a:spcBef>
                  <a:spcPts val="0"/>
                </a:spcBef>
                <a:spcAft>
                  <a:spcPts val="0"/>
                </a:spcAft>
                <a:buClr>
                  <a:srgbClr val="000000"/>
                </a:buClr>
                <a:buSzPct val="100000"/>
                <a:buFontTx/>
                <a:buNone/>
                <a:tabLst/>
                <a:defRPr/>
              </a:pPr>
              <a:endParaRPr kumimoji="0" lang="fr-CA" sz="2200" b="0" i="0" u="none" strike="noStrike" kern="1200" cap="none" spc="0" normalizeH="0" baseline="-25000" noProof="0" dirty="0">
                <a:ln>
                  <a:noFill/>
                </a:ln>
                <a:solidFill>
                  <a:prstClr val="black"/>
                </a:solidFill>
                <a:effectLst/>
                <a:uLnTx/>
                <a:uFillTx/>
                <a:latin typeface="Times New Roman"/>
                <a:ea typeface="+mn-ea"/>
                <a:cs typeface="Times New Roman"/>
              </a:endParaRPr>
            </a:p>
          </p:txBody>
        </p:sp>
        <p:sp>
          <p:nvSpPr>
            <p:cNvPr id="9" name="Rounded Rectangle 8"/>
            <p:cNvSpPr/>
            <p:nvPr/>
          </p:nvSpPr>
          <p:spPr bwMode="auto">
            <a:xfrm flipV="1">
              <a:off x="457758" y="3405262"/>
              <a:ext cx="571500" cy="571500"/>
            </a:xfrm>
            <a:prstGeom prst="roundRect">
              <a:avLst/>
            </a:prstGeom>
            <a:solidFill>
              <a:schemeClr val="bg1">
                <a:lumMod val="75000"/>
              </a:schemeClr>
            </a:solidFill>
            <a:ln w="31750"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bodyPr>
            <a:lstStyle/>
            <a:p>
              <a:pPr marL="0" marR="0" lvl="0" indent="0" algn="ctr" defTabSz="457200" rtl="0" eaLnBrk="1" fontAlgn="auto" latinLnBrk="0" hangingPunct="1">
                <a:lnSpc>
                  <a:spcPts val="3688"/>
                </a:lnSpc>
                <a:spcBef>
                  <a:spcPts val="0"/>
                </a:spcBef>
                <a:spcAft>
                  <a:spcPts val="0"/>
                </a:spcAft>
                <a:buClr>
                  <a:srgbClr val="000000"/>
                </a:buClr>
                <a:buSzPct val="100000"/>
                <a:buFontTx/>
                <a:buNone/>
                <a:tabLst/>
                <a:defRPr/>
              </a:pPr>
              <a:endParaRPr kumimoji="0" lang="fr-CA" sz="2200" b="0" i="0" u="none" strike="noStrike" kern="1200" cap="none" spc="0" normalizeH="0" baseline="-25000" noProof="0" dirty="0">
                <a:ln>
                  <a:noFill/>
                </a:ln>
                <a:solidFill>
                  <a:prstClr val="black"/>
                </a:solidFill>
                <a:effectLst/>
                <a:uLnTx/>
                <a:uFillTx/>
                <a:latin typeface="Times New Roman"/>
                <a:ea typeface="+mn-ea"/>
                <a:cs typeface="Times New Roman"/>
              </a:endParaRPr>
            </a:p>
          </p:txBody>
        </p:sp>
      </p:grpSp>
      <p:sp>
        <p:nvSpPr>
          <p:cNvPr id="117" name="Oval 5"/>
          <p:cNvSpPr>
            <a:spLocks noChangeArrowheads="1"/>
          </p:cNvSpPr>
          <p:nvPr/>
        </p:nvSpPr>
        <p:spPr bwMode="auto">
          <a:xfrm>
            <a:off x="3799414" y="3687565"/>
            <a:ext cx="541253" cy="541254"/>
          </a:xfrm>
          <a:prstGeom prst="ellipse">
            <a:avLst/>
          </a:prstGeom>
          <a:noFill/>
          <a:ln w="31750">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7" name="TextBox 136"/>
          <p:cNvSpPr txBox="1"/>
          <p:nvPr/>
        </p:nvSpPr>
        <p:spPr>
          <a:xfrm>
            <a:off x="2578271" y="6097142"/>
            <a:ext cx="508276"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1" u="none" strike="noStrike" kern="1200" cap="none" spc="0" normalizeH="0" baseline="0" noProof="0" dirty="0" err="1">
                <a:ln>
                  <a:noFill/>
                </a:ln>
                <a:solidFill>
                  <a:prstClr val="black"/>
                </a:solidFill>
                <a:effectLst/>
                <a:uLnTx/>
                <a:uFillTx/>
                <a:latin typeface="Times New Roman"/>
                <a:ea typeface="+mn-ea"/>
                <a:cs typeface="Times New Roman"/>
              </a:rPr>
              <a:t>x</a:t>
            </a:r>
            <a:r>
              <a:rPr kumimoji="0" lang="en-CA" sz="2200" b="0" i="1" u="none" strike="noStrike" kern="1200" cap="none" spc="0" normalizeH="0" baseline="-25000" noProof="0" dirty="0" err="1">
                <a:ln>
                  <a:noFill/>
                </a:ln>
                <a:solidFill>
                  <a:prstClr val="black"/>
                </a:solidFill>
                <a:effectLst/>
                <a:uLnTx/>
                <a:uFillTx/>
                <a:latin typeface="Times New Roman"/>
                <a:ea typeface="+mn-ea"/>
                <a:cs typeface="Times New Roman"/>
              </a:rPr>
              <a:t>K</a:t>
            </a:r>
            <a:endParaRPr kumimoji="0" lang="en-CA" sz="2200" b="0" i="1" u="none" strike="noStrike" kern="1200" cap="none" spc="0" normalizeH="0" baseline="-25000" noProof="0" dirty="0">
              <a:ln>
                <a:noFill/>
              </a:ln>
              <a:solidFill>
                <a:prstClr val="black"/>
              </a:solidFill>
              <a:effectLst/>
              <a:uLnTx/>
              <a:uFillTx/>
              <a:latin typeface="Times New Roman"/>
              <a:ea typeface="+mn-ea"/>
              <a:cs typeface="Times New Roman"/>
            </a:endParaRPr>
          </a:p>
        </p:txBody>
      </p:sp>
      <p:sp>
        <p:nvSpPr>
          <p:cNvPr id="138" name="TextBox 137"/>
          <p:cNvSpPr txBox="1"/>
          <p:nvPr/>
        </p:nvSpPr>
        <p:spPr>
          <a:xfrm>
            <a:off x="1579948" y="6110197"/>
            <a:ext cx="439464"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1" u="none" strike="noStrike" kern="1200" cap="none" spc="0" normalizeH="0" baseline="0" noProof="0" dirty="0">
                <a:ln>
                  <a:noFill/>
                </a:ln>
                <a:solidFill>
                  <a:prstClr val="black"/>
                </a:solidFill>
                <a:effectLst/>
                <a:uLnTx/>
                <a:uFillTx/>
                <a:latin typeface="Times New Roman"/>
                <a:ea typeface="+mn-ea"/>
                <a:cs typeface="Times New Roman"/>
              </a:rPr>
              <a:t>x</a:t>
            </a:r>
            <a:r>
              <a:rPr kumimoji="0" lang="en-CA" sz="2200" b="0" i="0" u="none" strike="noStrike" kern="1200" cap="none" spc="0" normalizeH="0" baseline="-25000" noProof="0" dirty="0">
                <a:ln>
                  <a:noFill/>
                </a:ln>
                <a:solidFill>
                  <a:prstClr val="black"/>
                </a:solidFill>
                <a:effectLst/>
                <a:uLnTx/>
                <a:uFillTx/>
                <a:latin typeface="Times New Roman"/>
                <a:ea typeface="+mn-ea"/>
                <a:cs typeface="Times New Roman"/>
              </a:rPr>
              <a:t>2</a:t>
            </a:r>
          </a:p>
        </p:txBody>
      </p:sp>
      <p:sp>
        <p:nvSpPr>
          <p:cNvPr id="139" name="TextBox 138"/>
          <p:cNvSpPr txBox="1"/>
          <p:nvPr/>
        </p:nvSpPr>
        <p:spPr>
          <a:xfrm>
            <a:off x="651165" y="6123602"/>
            <a:ext cx="439464"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1" u="none" strike="noStrike" kern="1200" cap="none" spc="0" normalizeH="0" baseline="0" noProof="0" dirty="0">
                <a:ln>
                  <a:noFill/>
                </a:ln>
                <a:solidFill>
                  <a:prstClr val="black"/>
                </a:solidFill>
                <a:effectLst/>
                <a:uLnTx/>
                <a:uFillTx/>
                <a:latin typeface="Times New Roman"/>
                <a:ea typeface="+mn-ea"/>
                <a:cs typeface="Times New Roman"/>
              </a:rPr>
              <a:t>x</a:t>
            </a:r>
            <a:r>
              <a:rPr kumimoji="0" lang="en-CA" sz="2200" b="0" i="0" u="none" strike="noStrike" kern="1200" cap="none" spc="0" normalizeH="0" baseline="-25000" noProof="0" dirty="0">
                <a:ln>
                  <a:noFill/>
                </a:ln>
                <a:solidFill>
                  <a:prstClr val="black"/>
                </a:solidFill>
                <a:effectLst/>
                <a:uLnTx/>
                <a:uFillTx/>
                <a:latin typeface="Times New Roman"/>
                <a:ea typeface="+mn-ea"/>
                <a:cs typeface="Times New Roman"/>
              </a:rPr>
              <a:t>1</a:t>
            </a:r>
          </a:p>
        </p:txBody>
      </p:sp>
      <p:sp>
        <p:nvSpPr>
          <p:cNvPr id="140" name="TextBox 139"/>
          <p:cNvSpPr txBox="1"/>
          <p:nvPr/>
        </p:nvSpPr>
        <p:spPr>
          <a:xfrm>
            <a:off x="637937" y="4941423"/>
            <a:ext cx="455306"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1" u="none" strike="noStrike" kern="1200" cap="none" spc="0" normalizeH="0" baseline="0" noProof="0" dirty="0">
                <a:ln>
                  <a:noFill/>
                </a:ln>
                <a:solidFill>
                  <a:prstClr val="black"/>
                </a:solidFill>
                <a:effectLst/>
                <a:uLnTx/>
                <a:uFillTx/>
                <a:latin typeface="Times New Roman"/>
                <a:ea typeface="+mn-ea"/>
                <a:cs typeface="Times New Roman"/>
              </a:rPr>
              <a:t>h</a:t>
            </a:r>
            <a:r>
              <a:rPr kumimoji="0" lang="en-CA" sz="2200" b="0" i="0" u="none" strike="noStrike" kern="1200" cap="none" spc="0" normalizeH="0" baseline="-25000" noProof="0" dirty="0">
                <a:ln>
                  <a:noFill/>
                </a:ln>
                <a:solidFill>
                  <a:prstClr val="black"/>
                </a:solidFill>
                <a:effectLst/>
                <a:uLnTx/>
                <a:uFillTx/>
                <a:latin typeface="Times New Roman"/>
                <a:ea typeface="+mn-ea"/>
                <a:cs typeface="Times New Roman"/>
              </a:rPr>
              <a:t>1</a:t>
            </a:r>
          </a:p>
        </p:txBody>
      </p:sp>
      <p:sp>
        <p:nvSpPr>
          <p:cNvPr id="141" name="TextBox 140"/>
          <p:cNvSpPr txBox="1"/>
          <p:nvPr/>
        </p:nvSpPr>
        <p:spPr>
          <a:xfrm>
            <a:off x="1598399" y="4937599"/>
            <a:ext cx="455306"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1" u="none" strike="noStrike" kern="1200" cap="none" spc="0" normalizeH="0" baseline="0" noProof="0" dirty="0">
                <a:ln>
                  <a:noFill/>
                </a:ln>
                <a:solidFill>
                  <a:prstClr val="black"/>
                </a:solidFill>
                <a:effectLst/>
                <a:uLnTx/>
                <a:uFillTx/>
                <a:latin typeface="Times New Roman"/>
                <a:ea typeface="+mn-ea"/>
                <a:cs typeface="Times New Roman"/>
              </a:rPr>
              <a:t>h</a:t>
            </a:r>
            <a:r>
              <a:rPr kumimoji="0" lang="en-CA" sz="2200" b="0" i="0" u="none" strike="noStrike" kern="1200" cap="none" spc="0" normalizeH="0" baseline="-25000" noProof="0" dirty="0">
                <a:ln>
                  <a:noFill/>
                </a:ln>
                <a:solidFill>
                  <a:prstClr val="black"/>
                </a:solidFill>
                <a:effectLst/>
                <a:uLnTx/>
                <a:uFillTx/>
                <a:latin typeface="Times New Roman"/>
                <a:ea typeface="+mn-ea"/>
                <a:cs typeface="Times New Roman"/>
              </a:rPr>
              <a:t>2</a:t>
            </a:r>
          </a:p>
        </p:txBody>
      </p:sp>
      <p:sp>
        <p:nvSpPr>
          <p:cNvPr id="142" name="TextBox 141"/>
          <p:cNvSpPr txBox="1"/>
          <p:nvPr/>
        </p:nvSpPr>
        <p:spPr>
          <a:xfrm>
            <a:off x="2590984" y="4940685"/>
            <a:ext cx="476680"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1" u="none" strike="noStrike" kern="1200" cap="none" spc="0" normalizeH="0" baseline="0" noProof="0" dirty="0" err="1">
                <a:ln>
                  <a:noFill/>
                </a:ln>
                <a:solidFill>
                  <a:prstClr val="black"/>
                </a:solidFill>
                <a:effectLst/>
                <a:uLnTx/>
                <a:uFillTx/>
                <a:latin typeface="Times New Roman"/>
                <a:ea typeface="+mn-ea"/>
                <a:cs typeface="Times New Roman"/>
              </a:rPr>
              <a:t>h</a:t>
            </a:r>
            <a:r>
              <a:rPr kumimoji="0" lang="en-CA" sz="2200" b="0" i="0" u="none" strike="noStrike" kern="1200" cap="none" spc="0" normalizeH="0" baseline="-25000" noProof="0" dirty="0" err="1">
                <a:ln>
                  <a:noFill/>
                </a:ln>
                <a:solidFill>
                  <a:prstClr val="black"/>
                </a:solidFill>
                <a:effectLst/>
                <a:uLnTx/>
                <a:uFillTx/>
                <a:latin typeface="Times New Roman"/>
                <a:ea typeface="+mn-ea"/>
                <a:cs typeface="Times New Roman"/>
              </a:rPr>
              <a:t>L</a:t>
            </a:r>
            <a:endParaRPr kumimoji="0" lang="en-CA" sz="2200" b="0" i="0" u="none" strike="noStrike" kern="1200" cap="none" spc="0" normalizeH="0" baseline="-25000" noProof="0" dirty="0">
              <a:ln>
                <a:noFill/>
              </a:ln>
              <a:solidFill>
                <a:prstClr val="black"/>
              </a:solidFill>
              <a:effectLst/>
              <a:uLnTx/>
              <a:uFillTx/>
              <a:latin typeface="Times New Roman"/>
              <a:ea typeface="+mn-ea"/>
              <a:cs typeface="Times New Roman"/>
            </a:endParaRPr>
          </a:p>
        </p:txBody>
      </p:sp>
      <p:sp>
        <p:nvSpPr>
          <p:cNvPr id="143" name="TextBox 142"/>
          <p:cNvSpPr txBox="1"/>
          <p:nvPr/>
        </p:nvSpPr>
        <p:spPr>
          <a:xfrm>
            <a:off x="724489" y="3718061"/>
            <a:ext cx="439464"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1" u="none" strike="noStrike" kern="1200" cap="none" spc="0" normalizeH="0" baseline="0" noProof="0" dirty="0">
                <a:ln>
                  <a:noFill/>
                </a:ln>
                <a:solidFill>
                  <a:prstClr val="black"/>
                </a:solidFill>
                <a:effectLst/>
                <a:uLnTx/>
                <a:uFillTx/>
                <a:latin typeface="Times New Roman"/>
                <a:ea typeface="+mn-ea"/>
                <a:cs typeface="Times New Roman"/>
              </a:rPr>
              <a:t>y</a:t>
            </a:r>
            <a:r>
              <a:rPr kumimoji="0" lang="en-CA" sz="2200" b="0" i="0" u="none" strike="noStrike" kern="1200" cap="none" spc="0" normalizeH="0" baseline="-25000" noProof="0" dirty="0">
                <a:ln>
                  <a:noFill/>
                </a:ln>
                <a:solidFill>
                  <a:prstClr val="black"/>
                </a:solidFill>
                <a:effectLst/>
                <a:uLnTx/>
                <a:uFillTx/>
                <a:latin typeface="Times New Roman"/>
                <a:ea typeface="+mn-ea"/>
                <a:cs typeface="Times New Roman"/>
              </a:rPr>
              <a:t>1</a:t>
            </a:r>
          </a:p>
        </p:txBody>
      </p:sp>
      <p:sp>
        <p:nvSpPr>
          <p:cNvPr id="144" name="TextBox 143"/>
          <p:cNvSpPr txBox="1"/>
          <p:nvPr/>
        </p:nvSpPr>
        <p:spPr>
          <a:xfrm>
            <a:off x="1606404" y="3721679"/>
            <a:ext cx="439464"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1" u="none" strike="noStrike" kern="1200" cap="none" spc="0" normalizeH="0" baseline="0" noProof="0" dirty="0">
                <a:ln>
                  <a:noFill/>
                </a:ln>
                <a:solidFill>
                  <a:prstClr val="black"/>
                </a:solidFill>
                <a:effectLst/>
                <a:uLnTx/>
                <a:uFillTx/>
                <a:latin typeface="Times New Roman"/>
                <a:ea typeface="+mn-ea"/>
                <a:cs typeface="Times New Roman"/>
              </a:rPr>
              <a:t>y</a:t>
            </a:r>
            <a:r>
              <a:rPr kumimoji="0" lang="en-CA" sz="2200" b="0" i="0" u="none" strike="noStrike" kern="1200" cap="none" spc="0" normalizeH="0" baseline="-25000" noProof="0" dirty="0">
                <a:ln>
                  <a:noFill/>
                </a:ln>
                <a:solidFill>
                  <a:prstClr val="black"/>
                </a:solidFill>
                <a:effectLst/>
                <a:uLnTx/>
                <a:uFillTx/>
                <a:latin typeface="Times New Roman"/>
                <a:ea typeface="+mn-ea"/>
                <a:cs typeface="Times New Roman"/>
              </a:rPr>
              <a:t>2</a:t>
            </a:r>
          </a:p>
        </p:txBody>
      </p:sp>
      <p:sp>
        <p:nvSpPr>
          <p:cNvPr id="145" name="TextBox 144"/>
          <p:cNvSpPr txBox="1"/>
          <p:nvPr/>
        </p:nvSpPr>
        <p:spPr>
          <a:xfrm>
            <a:off x="2489591" y="3714800"/>
            <a:ext cx="540800"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1" u="none" strike="noStrike" kern="1200" cap="none" spc="0" normalizeH="0" baseline="0" noProof="0" dirty="0" err="1">
                <a:ln>
                  <a:noFill/>
                </a:ln>
                <a:solidFill>
                  <a:prstClr val="black"/>
                </a:solidFill>
                <a:effectLst/>
                <a:uLnTx/>
                <a:uFillTx/>
                <a:latin typeface="Times New Roman"/>
                <a:ea typeface="+mn-ea"/>
                <a:cs typeface="Times New Roman"/>
              </a:rPr>
              <a:t>y</a:t>
            </a:r>
            <a:r>
              <a:rPr kumimoji="0" lang="en-CA" sz="2200" b="0" i="1" u="none" strike="noStrike" kern="1200" cap="none" spc="0" normalizeH="0" baseline="-25000" noProof="0" dirty="0" err="1">
                <a:ln>
                  <a:noFill/>
                </a:ln>
                <a:solidFill>
                  <a:prstClr val="black"/>
                </a:solidFill>
                <a:effectLst/>
                <a:uLnTx/>
                <a:uFillTx/>
                <a:latin typeface="Times New Roman"/>
                <a:ea typeface="+mn-ea"/>
                <a:cs typeface="Times New Roman"/>
              </a:rPr>
              <a:t>M</a:t>
            </a:r>
            <a:endParaRPr kumimoji="0" lang="en-CA" sz="2200" b="0" i="1" u="none" strike="noStrike" kern="1200" cap="none" spc="0" normalizeH="0" baseline="-25000" noProof="0" dirty="0">
              <a:ln>
                <a:noFill/>
              </a:ln>
              <a:solidFill>
                <a:prstClr val="black"/>
              </a:solidFill>
              <a:effectLst/>
              <a:uLnTx/>
              <a:uFillTx/>
              <a:latin typeface="Times New Roman"/>
              <a:ea typeface="+mn-ea"/>
              <a:cs typeface="Times New Roman"/>
            </a:endParaRPr>
          </a:p>
        </p:txBody>
      </p:sp>
      <p:sp>
        <p:nvSpPr>
          <p:cNvPr id="96"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0" normalizeH="0" baseline="0" noProof="0" dirty="0">
                <a:ln>
                  <a:noFill/>
                </a:ln>
                <a:solidFill>
                  <a:prstClr val="black"/>
                </a:solidFill>
                <a:effectLst/>
                <a:uLnTx/>
                <a:uFillTx/>
                <a:latin typeface="Calibri"/>
                <a:ea typeface="+mj-ea"/>
                <a:cs typeface="+mj-cs"/>
              </a:rPr>
              <a:t>Recurrent neural networks (RNNs)</a:t>
            </a:r>
          </a:p>
        </p:txBody>
      </p:sp>
      <p:sp>
        <p:nvSpPr>
          <p:cNvPr id="97" name="Content Placeholder 2"/>
          <p:cNvSpPr txBox="1">
            <a:spLocks/>
          </p:cNvSpPr>
          <p:nvPr/>
        </p:nvSpPr>
        <p:spPr>
          <a:xfrm>
            <a:off x="457200" y="981954"/>
            <a:ext cx="8229600" cy="3006045"/>
          </a:xfrm>
          <a:prstGeom prst="rect">
            <a:avLst/>
          </a:prstGeom>
        </p:spPr>
        <p:txBody>
          <a:bodyPr>
            <a:normAutofit fontScale="6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5100" b="0" i="0" u="none" strike="noStrike" kern="1200" cap="none" spc="0" normalizeH="0" baseline="0" noProof="0" dirty="0">
                <a:ln>
                  <a:noFill/>
                </a:ln>
                <a:solidFill>
                  <a:prstClr val="black"/>
                </a:solidFill>
                <a:effectLst/>
                <a:uLnTx/>
                <a:uFillTx/>
                <a:latin typeface="Calibri"/>
                <a:ea typeface="+mn-ea"/>
                <a:cs typeface="+mn-cs"/>
              </a:rPr>
              <a:t>An RNN can be unwrapped and implemented using the same weights and biases at each step to link units over time as shown below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5100" b="0" i="0" u="none" strike="noStrike" kern="1200" cap="none" spc="0" normalizeH="0" baseline="0" noProof="0" dirty="0">
                <a:ln>
                  <a:noFill/>
                </a:ln>
                <a:solidFill>
                  <a:prstClr val="black"/>
                </a:solidFill>
                <a:effectLst/>
                <a:uLnTx/>
                <a:uFillTx/>
                <a:latin typeface="Calibri"/>
                <a:ea typeface="+mn-ea"/>
                <a:cs typeface="+mn-cs"/>
              </a:rPr>
              <a:t>The resulting unwrapped RNN is similar to a hidden Markov model, but keep in mind that the hidden units in RNNs are not stochastic</a:t>
            </a:r>
            <a:endParaRPr kumimoji="0" lang="en-CA" sz="51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0" normalizeH="0" baseline="0" noProof="0" dirty="0">
                <a:ln>
                  <a:noFill/>
                </a:ln>
                <a:solidFill>
                  <a:prstClr val="black"/>
                </a:solidFill>
                <a:effectLst/>
                <a:uLnTx/>
                <a:uFillTx/>
                <a:latin typeface="Calibri"/>
                <a:ea typeface="+mj-ea"/>
                <a:cs typeface="+mj-cs"/>
              </a:rPr>
              <a:t>Recurrent neural networks (RNNs)</a:t>
            </a:r>
          </a:p>
        </p:txBody>
      </p:sp>
      <p:sp>
        <p:nvSpPr>
          <p:cNvPr id="97" name="Content Placeholder 2"/>
          <p:cNvSpPr txBox="1">
            <a:spLocks/>
          </p:cNvSpPr>
          <p:nvPr/>
        </p:nvSpPr>
        <p:spPr>
          <a:xfrm>
            <a:off x="457199" y="859059"/>
            <a:ext cx="8555368" cy="6500742"/>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700" b="0" i="0" u="none" strike="noStrike" kern="1200" cap="none" spc="0" normalizeH="0" baseline="0" noProof="0" dirty="0">
                <a:ln>
                  <a:noFill/>
                </a:ln>
                <a:solidFill>
                  <a:prstClr val="black"/>
                </a:solidFill>
                <a:effectLst/>
                <a:uLnTx/>
                <a:uFillTx/>
                <a:latin typeface="Calibri"/>
                <a:ea typeface="+mn-ea"/>
                <a:cs typeface="+mn-cs"/>
              </a:rPr>
              <a:t>Recurrent neural networks apply linear matrix operations to the current observation and the hidden units from the previous time step, and the resulting linear terms serve as arguments of activation functions act():</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27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700" b="0" i="0" u="none" strike="noStrike" kern="1200" cap="none" spc="0" normalizeH="0" baseline="0" noProof="0" dirty="0">
                <a:ln>
                  <a:noFill/>
                </a:ln>
                <a:solidFill>
                  <a:prstClr val="black"/>
                </a:solidFill>
                <a:effectLst/>
                <a:uLnTx/>
                <a:uFillTx/>
                <a:latin typeface="Calibri"/>
                <a:ea typeface="+mn-ea"/>
                <a:cs typeface="+mn-cs"/>
              </a:rPr>
              <a:t>The same matrix </a:t>
            </a:r>
            <a:r>
              <a:rPr kumimoji="0" lang="en-US" sz="2700" b="1" i="0" u="none" strike="noStrike" kern="1200" cap="none" spc="0" normalizeH="0" baseline="0" noProof="0" dirty="0">
                <a:ln>
                  <a:noFill/>
                </a:ln>
                <a:solidFill>
                  <a:prstClr val="black"/>
                </a:solidFill>
                <a:effectLst/>
                <a:uLnTx/>
                <a:uFillTx/>
                <a:latin typeface="Calibri"/>
                <a:ea typeface="+mn-ea"/>
                <a:cs typeface="+mn-cs"/>
              </a:rPr>
              <a:t>U</a:t>
            </a:r>
            <a:r>
              <a:rPr kumimoji="0" lang="en-US" sz="2700" b="0" i="0" u="none" strike="noStrike" kern="1200" cap="none" spc="0" normalizeH="0" baseline="-25000" noProof="0" dirty="0">
                <a:ln>
                  <a:noFill/>
                </a:ln>
                <a:solidFill>
                  <a:prstClr val="black"/>
                </a:solidFill>
                <a:effectLst/>
                <a:uLnTx/>
                <a:uFillTx/>
                <a:latin typeface="Calibri"/>
                <a:ea typeface="+mn-ea"/>
                <a:cs typeface="+mn-cs"/>
              </a:rPr>
              <a:t>h</a:t>
            </a:r>
            <a:r>
              <a:rPr kumimoji="0" lang="en-US" sz="2700" b="0" i="0" u="none" strike="noStrike" kern="1200" cap="none" spc="0" normalizeH="0" baseline="0" noProof="0" dirty="0">
                <a:ln>
                  <a:noFill/>
                </a:ln>
                <a:solidFill>
                  <a:prstClr val="black"/>
                </a:solidFill>
                <a:effectLst/>
                <a:uLnTx/>
                <a:uFillTx/>
                <a:latin typeface="Calibri"/>
                <a:ea typeface="+mn-ea"/>
                <a:cs typeface="+mn-cs"/>
              </a:rPr>
              <a:t> is used at each time step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700" b="0" i="0" u="none" strike="noStrike" kern="1200" cap="none" spc="0" normalizeH="0" baseline="0" noProof="0" dirty="0">
                <a:ln>
                  <a:noFill/>
                </a:ln>
                <a:solidFill>
                  <a:prstClr val="black"/>
                </a:solidFill>
                <a:effectLst/>
                <a:uLnTx/>
                <a:uFillTx/>
                <a:latin typeface="Calibri"/>
                <a:ea typeface="+mn-ea"/>
                <a:cs typeface="+mn-cs"/>
              </a:rPr>
              <a:t>The hidden units in the previous step </a:t>
            </a:r>
            <a:r>
              <a:rPr kumimoji="0" lang="en-US" sz="2700" b="1" i="0" u="none" strike="noStrike" kern="1200" cap="none" spc="0" normalizeH="0" baseline="0" noProof="0" dirty="0">
                <a:ln>
                  <a:noFill/>
                </a:ln>
                <a:solidFill>
                  <a:prstClr val="black"/>
                </a:solidFill>
                <a:effectLst/>
                <a:uLnTx/>
                <a:uFillTx/>
                <a:latin typeface="Calibri"/>
                <a:ea typeface="+mn-ea"/>
                <a:cs typeface="+mn-cs"/>
              </a:rPr>
              <a:t>h</a:t>
            </a:r>
            <a:r>
              <a:rPr kumimoji="0" lang="en-US" sz="2700" b="0" i="0" u="none" strike="noStrike" kern="1200" cap="none" spc="0" normalizeH="0" baseline="-25000" noProof="0" dirty="0">
                <a:ln>
                  <a:noFill/>
                </a:ln>
                <a:solidFill>
                  <a:prstClr val="black"/>
                </a:solidFill>
                <a:effectLst/>
                <a:uLnTx/>
                <a:uFillTx/>
                <a:latin typeface="Calibri"/>
                <a:ea typeface="+mn-ea"/>
                <a:cs typeface="+mn-cs"/>
              </a:rPr>
              <a:t>t-1 </a:t>
            </a:r>
            <a:r>
              <a:rPr kumimoji="0" lang="en-US" sz="2700" b="0" i="0" u="none" strike="noStrike" kern="1200" cap="none" spc="0" normalizeH="0" baseline="0" noProof="0" dirty="0">
                <a:ln>
                  <a:noFill/>
                </a:ln>
                <a:solidFill>
                  <a:prstClr val="black"/>
                </a:solidFill>
                <a:effectLst/>
                <a:uLnTx/>
                <a:uFillTx/>
                <a:latin typeface="Calibri"/>
                <a:ea typeface="+mn-ea"/>
                <a:cs typeface="+mn-cs"/>
              </a:rPr>
              <a:t>influence the computation of </a:t>
            </a:r>
            <a:r>
              <a:rPr kumimoji="0" lang="en-US" sz="2700" b="1" i="0" u="none" strike="noStrike" kern="1200" cap="none" spc="0" normalizeH="0" baseline="0" noProof="0" dirty="0" err="1">
                <a:ln>
                  <a:noFill/>
                </a:ln>
                <a:solidFill>
                  <a:prstClr val="black"/>
                </a:solidFill>
                <a:effectLst/>
                <a:uLnTx/>
                <a:uFillTx/>
                <a:latin typeface="Calibri"/>
                <a:ea typeface="+mn-ea"/>
                <a:cs typeface="+mn-cs"/>
              </a:rPr>
              <a:t>h</a:t>
            </a:r>
            <a:r>
              <a:rPr kumimoji="0" lang="en-US" sz="2700" b="0" i="0" u="none" strike="noStrike" kern="1200" cap="none" spc="0" normalizeH="0" baseline="-25000" noProof="0" dirty="0" err="1">
                <a:ln>
                  <a:noFill/>
                </a:ln>
                <a:solidFill>
                  <a:prstClr val="black"/>
                </a:solidFill>
                <a:effectLst/>
                <a:uLnTx/>
                <a:uFillTx/>
                <a:latin typeface="Calibri"/>
                <a:ea typeface="+mn-ea"/>
                <a:cs typeface="+mn-cs"/>
              </a:rPr>
              <a:t>t</a:t>
            </a:r>
            <a:r>
              <a:rPr kumimoji="0" lang="en-US" sz="2700" b="0" i="0" u="none" strike="noStrike" kern="1200" cap="none" spc="0" normalizeH="0" baseline="0" noProof="0" dirty="0">
                <a:ln>
                  <a:noFill/>
                </a:ln>
                <a:solidFill>
                  <a:prstClr val="black"/>
                </a:solidFill>
                <a:effectLst/>
                <a:uLnTx/>
                <a:uFillTx/>
                <a:latin typeface="Calibri"/>
                <a:ea typeface="+mn-ea"/>
                <a:cs typeface="+mn-cs"/>
              </a:rPr>
              <a:t> where the current observation contributes to a </a:t>
            </a:r>
            <a:r>
              <a:rPr kumimoji="0" lang="en-US" sz="2700" b="1" i="0" u="none" strike="noStrike" kern="1200" cap="none" spc="0" normalizeH="0" baseline="0" noProof="0" dirty="0" err="1">
                <a:ln>
                  <a:noFill/>
                </a:ln>
                <a:solidFill>
                  <a:prstClr val="black"/>
                </a:solidFill>
                <a:effectLst/>
                <a:uLnTx/>
                <a:uFillTx/>
                <a:latin typeface="Calibri"/>
                <a:ea typeface="+mn-ea"/>
                <a:cs typeface="+mn-cs"/>
              </a:rPr>
              <a:t>W</a:t>
            </a:r>
            <a:r>
              <a:rPr kumimoji="0" lang="en-US" sz="2700" b="0" i="0" u="none" strike="noStrike" kern="1200" cap="none" spc="0" normalizeH="0" baseline="-25000" noProof="0" dirty="0" err="1">
                <a:ln>
                  <a:noFill/>
                </a:ln>
                <a:solidFill>
                  <a:prstClr val="black"/>
                </a:solidFill>
                <a:effectLst/>
                <a:uLnTx/>
                <a:uFillTx/>
                <a:latin typeface="Calibri"/>
                <a:ea typeface="+mn-ea"/>
                <a:cs typeface="+mn-cs"/>
              </a:rPr>
              <a:t>h</a:t>
            </a:r>
            <a:r>
              <a:rPr kumimoji="0" lang="en-US" sz="2700" b="1" i="0" u="none" strike="noStrike" kern="1200" cap="none" spc="0" normalizeH="0" baseline="0" noProof="0" dirty="0" err="1">
                <a:ln>
                  <a:noFill/>
                </a:ln>
                <a:solidFill>
                  <a:prstClr val="black"/>
                </a:solidFill>
                <a:effectLst/>
                <a:uLnTx/>
                <a:uFillTx/>
                <a:latin typeface="Calibri"/>
                <a:ea typeface="+mn-ea"/>
                <a:cs typeface="+mn-cs"/>
              </a:rPr>
              <a:t>x</a:t>
            </a:r>
            <a:r>
              <a:rPr kumimoji="0" lang="en-US" sz="2700" b="0" i="0" u="none" strike="noStrike" kern="1200" cap="none" spc="0" normalizeH="0" baseline="0" noProof="0" dirty="0">
                <a:ln>
                  <a:noFill/>
                </a:ln>
                <a:solidFill>
                  <a:prstClr val="black"/>
                </a:solidFill>
                <a:effectLst/>
                <a:uLnTx/>
                <a:uFillTx/>
                <a:latin typeface="Calibri"/>
                <a:ea typeface="+mn-ea"/>
                <a:cs typeface="+mn-cs"/>
              </a:rPr>
              <a:t>  term that is combined with </a:t>
            </a:r>
            <a:r>
              <a:rPr kumimoji="0" lang="en-US" sz="2700" b="1" i="0" u="none" strike="noStrike" kern="1200" cap="none" spc="0" normalizeH="0" baseline="0" noProof="0" dirty="0">
                <a:ln>
                  <a:noFill/>
                </a:ln>
                <a:solidFill>
                  <a:prstClr val="black"/>
                </a:solidFill>
                <a:effectLst/>
                <a:uLnTx/>
                <a:uFillTx/>
                <a:latin typeface="Calibri"/>
                <a:ea typeface="+mn-ea"/>
                <a:cs typeface="+mn-cs"/>
              </a:rPr>
              <a:t>U</a:t>
            </a:r>
            <a:r>
              <a:rPr kumimoji="0" lang="en-US" sz="2700" b="0" i="0" u="none" strike="noStrike" kern="1200" cap="none" spc="0" normalizeH="0" baseline="-25000" noProof="0" dirty="0">
                <a:ln>
                  <a:noFill/>
                </a:ln>
                <a:solidFill>
                  <a:prstClr val="black"/>
                </a:solidFill>
                <a:effectLst/>
                <a:uLnTx/>
                <a:uFillTx/>
                <a:latin typeface="Calibri"/>
                <a:ea typeface="+mn-ea"/>
                <a:cs typeface="+mn-cs"/>
              </a:rPr>
              <a:t>h</a:t>
            </a:r>
            <a:r>
              <a:rPr kumimoji="0" lang="en-US" sz="2700" b="1" i="0" u="none" strike="noStrike" kern="1200" cap="none" spc="0" normalizeH="0" baseline="0" noProof="0" dirty="0">
                <a:ln>
                  <a:noFill/>
                </a:ln>
                <a:solidFill>
                  <a:prstClr val="black"/>
                </a:solidFill>
                <a:effectLst/>
                <a:uLnTx/>
                <a:uFillTx/>
                <a:latin typeface="Calibri"/>
                <a:ea typeface="+mn-ea"/>
                <a:cs typeface="+mn-cs"/>
              </a:rPr>
              <a:t>h</a:t>
            </a:r>
            <a:r>
              <a:rPr kumimoji="0" lang="en-US" sz="2700" b="0" i="0" u="none" strike="noStrike" kern="1200" cap="none" spc="0" normalizeH="0" baseline="-25000" noProof="0" dirty="0">
                <a:ln>
                  <a:noFill/>
                </a:ln>
                <a:solidFill>
                  <a:prstClr val="black"/>
                </a:solidFill>
                <a:effectLst/>
                <a:uLnTx/>
                <a:uFillTx/>
                <a:latin typeface="Calibri"/>
                <a:ea typeface="+mn-ea"/>
                <a:cs typeface="+mn-cs"/>
              </a:rPr>
              <a:t>t-1 </a:t>
            </a:r>
            <a:r>
              <a:rPr kumimoji="0" lang="en-US" sz="2700" b="0" i="0" u="none" strike="noStrike" kern="1200" cap="none" spc="0" normalizeH="0" baseline="0" noProof="0" dirty="0">
                <a:ln>
                  <a:noFill/>
                </a:ln>
                <a:solidFill>
                  <a:prstClr val="black"/>
                </a:solidFill>
                <a:effectLst/>
                <a:uLnTx/>
                <a:uFillTx/>
                <a:latin typeface="Calibri"/>
                <a:ea typeface="+mn-ea"/>
                <a:cs typeface="+mn-cs"/>
              </a:rPr>
              <a:t> and bias </a:t>
            </a:r>
            <a:r>
              <a:rPr kumimoji="0" lang="en-US" sz="2700" b="1" i="0" u="none" strike="noStrike" kern="1200" cap="none" spc="0" normalizeH="0" baseline="0" noProof="0" dirty="0" err="1">
                <a:ln>
                  <a:noFill/>
                </a:ln>
                <a:solidFill>
                  <a:prstClr val="black"/>
                </a:solidFill>
                <a:effectLst/>
                <a:uLnTx/>
                <a:uFillTx/>
                <a:latin typeface="Calibri"/>
                <a:ea typeface="+mn-ea"/>
                <a:cs typeface="+mn-cs"/>
              </a:rPr>
              <a:t>b</a:t>
            </a:r>
            <a:r>
              <a:rPr kumimoji="0" lang="en-US" sz="2700" b="0" i="0" u="none" strike="noStrike" kern="1200" cap="none" spc="0" normalizeH="0" baseline="-25000" noProof="0" dirty="0" err="1">
                <a:ln>
                  <a:noFill/>
                </a:ln>
                <a:solidFill>
                  <a:prstClr val="black"/>
                </a:solidFill>
                <a:effectLst/>
                <a:uLnTx/>
                <a:uFillTx/>
                <a:latin typeface="Calibri"/>
                <a:ea typeface="+mn-ea"/>
                <a:cs typeface="+mn-cs"/>
              </a:rPr>
              <a:t>h</a:t>
            </a:r>
            <a:r>
              <a:rPr kumimoji="0" lang="en-US" sz="2700" b="0" i="0" u="none" strike="noStrike" kern="1200" cap="none" spc="0" normalizeH="0" baseline="0" noProof="0" dirty="0">
                <a:ln>
                  <a:noFill/>
                </a:ln>
                <a:solidFill>
                  <a:prstClr val="black"/>
                </a:solidFill>
                <a:effectLst/>
                <a:uLnTx/>
                <a:uFillTx/>
                <a:latin typeface="Calibri"/>
                <a:ea typeface="+mn-ea"/>
                <a:cs typeface="+mn-cs"/>
              </a:rPr>
              <a:t> terms </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700" b="0" i="0" u="none" strike="noStrike" kern="1200" cap="none" spc="0" normalizeH="0" baseline="0" noProof="0" dirty="0">
                <a:ln>
                  <a:noFill/>
                </a:ln>
                <a:solidFill>
                  <a:prstClr val="black"/>
                </a:solidFill>
                <a:effectLst/>
                <a:uLnTx/>
                <a:uFillTx/>
                <a:latin typeface="Calibri"/>
                <a:ea typeface="+mn-ea"/>
                <a:cs typeface="+mn-cs"/>
              </a:rPr>
              <a:t>Both </a:t>
            </a:r>
            <a:r>
              <a:rPr kumimoji="0" lang="en-US" sz="2700" b="1" i="0" u="none" strike="noStrike" kern="1200" cap="none" spc="0" normalizeH="0" baseline="0" noProof="0" dirty="0" err="1">
                <a:ln>
                  <a:noFill/>
                </a:ln>
                <a:solidFill>
                  <a:prstClr val="black"/>
                </a:solidFill>
                <a:effectLst/>
                <a:uLnTx/>
                <a:uFillTx/>
                <a:latin typeface="Calibri"/>
                <a:ea typeface="+mn-ea"/>
                <a:cs typeface="+mn-cs"/>
              </a:rPr>
              <a:t>W</a:t>
            </a:r>
            <a:r>
              <a:rPr kumimoji="0" lang="en-US" sz="2700" b="0" i="0" u="none" strike="noStrike" kern="1200" cap="none" spc="0" normalizeH="0" baseline="-25000" noProof="0" dirty="0" err="1">
                <a:ln>
                  <a:noFill/>
                </a:ln>
                <a:solidFill>
                  <a:prstClr val="black"/>
                </a:solidFill>
                <a:effectLst/>
                <a:uLnTx/>
                <a:uFillTx/>
                <a:latin typeface="Calibri"/>
                <a:ea typeface="+mn-ea"/>
                <a:cs typeface="+mn-cs"/>
              </a:rPr>
              <a:t>h</a:t>
            </a:r>
            <a:r>
              <a:rPr kumimoji="0" lang="en-US" sz="2700" b="0" i="0" u="none" strike="noStrike" kern="1200" cap="none" spc="0" normalizeH="0" baseline="0" noProof="0" dirty="0">
                <a:ln>
                  <a:noFill/>
                </a:ln>
                <a:solidFill>
                  <a:prstClr val="black"/>
                </a:solidFill>
                <a:effectLst/>
                <a:uLnTx/>
                <a:uFillTx/>
                <a:latin typeface="Calibri"/>
                <a:ea typeface="+mn-ea"/>
                <a:cs typeface="+mn-cs"/>
              </a:rPr>
              <a:t> and </a:t>
            </a:r>
            <a:r>
              <a:rPr kumimoji="0" lang="en-US" sz="2700" b="1" i="0" u="none" strike="noStrike" kern="1200" cap="none" spc="0" normalizeH="0" baseline="0" noProof="0" dirty="0" err="1">
                <a:ln>
                  <a:noFill/>
                </a:ln>
                <a:solidFill>
                  <a:prstClr val="black"/>
                </a:solidFill>
                <a:effectLst/>
                <a:uLnTx/>
                <a:uFillTx/>
                <a:latin typeface="Calibri"/>
                <a:ea typeface="+mn-ea"/>
                <a:cs typeface="+mn-cs"/>
              </a:rPr>
              <a:t>b</a:t>
            </a:r>
            <a:r>
              <a:rPr kumimoji="0" lang="en-US" sz="2700" b="0" i="0" u="none" strike="noStrike" kern="1200" cap="none" spc="0" normalizeH="0" baseline="-25000" noProof="0" dirty="0" err="1">
                <a:ln>
                  <a:noFill/>
                </a:ln>
                <a:solidFill>
                  <a:prstClr val="black"/>
                </a:solidFill>
                <a:effectLst/>
                <a:uLnTx/>
                <a:uFillTx/>
                <a:latin typeface="Calibri"/>
                <a:ea typeface="+mn-ea"/>
                <a:cs typeface="+mn-cs"/>
              </a:rPr>
              <a:t>h</a:t>
            </a:r>
            <a:r>
              <a:rPr kumimoji="0" lang="en-US" sz="2700" b="0" i="0" u="none" strike="noStrike" kern="1200" cap="none" spc="0" normalizeH="0" baseline="-25000" noProof="0" dirty="0">
                <a:ln>
                  <a:noFill/>
                </a:ln>
                <a:solidFill>
                  <a:prstClr val="black"/>
                </a:solidFill>
                <a:effectLst/>
                <a:uLnTx/>
                <a:uFillTx/>
                <a:latin typeface="Calibri"/>
                <a:ea typeface="+mn-ea"/>
                <a:cs typeface="+mn-cs"/>
              </a:rPr>
              <a:t> </a:t>
            </a:r>
            <a:r>
              <a:rPr kumimoji="0" lang="en-US" sz="2700" b="0" i="0" u="none" strike="noStrike" kern="1200" cap="none" spc="0" normalizeH="0" baseline="0" noProof="0" dirty="0">
                <a:ln>
                  <a:noFill/>
                </a:ln>
                <a:solidFill>
                  <a:prstClr val="black"/>
                </a:solidFill>
                <a:effectLst/>
                <a:uLnTx/>
                <a:uFillTx/>
                <a:latin typeface="Calibri"/>
                <a:ea typeface="+mn-ea"/>
                <a:cs typeface="+mn-cs"/>
              </a:rPr>
              <a:t>are typically replicated over time</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700" b="0" i="0" u="none" strike="noStrike" kern="1200" cap="none" spc="0" normalizeH="0" baseline="0" noProof="0" dirty="0">
                <a:ln>
                  <a:noFill/>
                </a:ln>
                <a:solidFill>
                  <a:prstClr val="black"/>
                </a:solidFill>
                <a:effectLst/>
                <a:uLnTx/>
                <a:uFillTx/>
                <a:latin typeface="Calibri"/>
                <a:ea typeface="+mn-ea"/>
                <a:cs typeface="+mn-cs"/>
              </a:rPr>
              <a:t>The output layer is modeled by a classical neural network activation function applied to a linear transformation of the hidden units, the operation is replicated at each  step. </a:t>
            </a:r>
            <a:endParaRPr kumimoji="0" lang="en-CA" sz="2700" b="0" i="0" u="none" strike="noStrike" kern="1200" cap="none" spc="0" normalizeH="0" baseline="0" noProof="0" dirty="0">
              <a:ln>
                <a:noFill/>
              </a:ln>
              <a:solidFill>
                <a:prstClr val="black"/>
              </a:solidFill>
              <a:effectLst/>
              <a:uLnTx/>
              <a:uFillTx/>
              <a:latin typeface="Calibri"/>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b="0" i="0" u="none" strike="noStrike" kern="1200" cap="none" spc="0" normalizeH="0" baseline="0" noProof="0" dirty="0">
              <a:ln>
                <a:noFill/>
              </a:ln>
              <a:solidFill>
                <a:prstClr val="black"/>
              </a:solidFill>
              <a:effectLst/>
              <a:uLnTx/>
              <a:uFillTx/>
              <a:latin typeface="Calibri"/>
              <a:ea typeface="+mn-ea"/>
              <a:cs typeface="+mn-cs"/>
            </a:endParaRPr>
          </a:p>
        </p:txBody>
      </p:sp>
      <p:graphicFrame>
        <p:nvGraphicFramePr>
          <p:cNvPr id="21" name="Object 20"/>
          <p:cNvGraphicFramePr>
            <a:graphicFrameLocks noChangeAspect="1"/>
          </p:cNvGraphicFramePr>
          <p:nvPr>
            <p:extLst/>
          </p:nvPr>
        </p:nvGraphicFramePr>
        <p:xfrm>
          <a:off x="2663283" y="2502817"/>
          <a:ext cx="3429000" cy="889000"/>
        </p:xfrm>
        <a:graphic>
          <a:graphicData uri="http://schemas.openxmlformats.org/presentationml/2006/ole">
            <mc:AlternateContent xmlns:mc="http://schemas.openxmlformats.org/markup-compatibility/2006">
              <mc:Choice xmlns:v="urn:schemas-microsoft-com:vml" Requires="v">
                <p:oleObj spid="_x0000_s1035" name="Equation" r:id="rId3" imgW="1714500" imgH="444500" progId="Equation.3">
                  <p:embed/>
                </p:oleObj>
              </mc:Choice>
              <mc:Fallback>
                <p:oleObj name="Equation" r:id="rId3" imgW="1714500" imgH="444500" progId="Equation.3">
                  <p:embed/>
                  <p:pic>
                    <p:nvPicPr>
                      <p:cNvPr id="21" name="Object 20"/>
                      <p:cNvPicPr/>
                      <p:nvPr/>
                    </p:nvPicPr>
                    <p:blipFill>
                      <a:blip r:embed="rId4"/>
                      <a:stretch>
                        <a:fillRect/>
                      </a:stretch>
                    </p:blipFill>
                    <p:spPr>
                      <a:xfrm>
                        <a:off x="2663283" y="2502817"/>
                        <a:ext cx="3429000" cy="889000"/>
                      </a:xfrm>
                      <a:prstGeom prst="rect">
                        <a:avLst/>
                      </a:prstGeom>
                    </p:spPr>
                  </p:pic>
                </p:oleObj>
              </mc:Fallback>
            </mc:AlternateContent>
          </a:graphicData>
        </a:graphic>
      </p:graphicFrame>
    </p:spTree>
    <p:extLst>
      <p:ext uri="{BB962C8B-B14F-4D97-AF65-F5344CB8AC3E}">
        <p14:creationId xmlns:p14="http://schemas.microsoft.com/office/powerpoint/2010/main" val="2475513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965" y="59193"/>
            <a:ext cx="9144000" cy="1143000"/>
          </a:xfrm>
        </p:spPr>
        <p:txBody>
          <a:bodyPr>
            <a:normAutofit fontScale="90000"/>
          </a:bodyPr>
          <a:lstStyle/>
          <a:p>
            <a:r>
              <a:rPr lang="en-CA" dirty="0"/>
              <a:t>The loss, exploding and vanishing gradients</a:t>
            </a:r>
          </a:p>
        </p:txBody>
      </p:sp>
      <p:sp>
        <p:nvSpPr>
          <p:cNvPr id="3" name="Content Placeholder 2"/>
          <p:cNvSpPr>
            <a:spLocks noGrp="1"/>
          </p:cNvSpPr>
          <p:nvPr>
            <p:ph idx="1"/>
          </p:nvPr>
        </p:nvSpPr>
        <p:spPr>
          <a:xfrm>
            <a:off x="457200" y="1350932"/>
            <a:ext cx="8229600" cy="5507068"/>
          </a:xfrm>
        </p:spPr>
        <p:txBody>
          <a:bodyPr>
            <a:normAutofit fontScale="77500" lnSpcReduction="20000"/>
          </a:bodyPr>
          <a:lstStyle/>
          <a:p>
            <a:r>
              <a:rPr lang="en-US" dirty="0"/>
              <a:t>The loss for a particular sequence in the training data can be computed either at each time step or just once, at the end of the sequence. </a:t>
            </a:r>
          </a:p>
          <a:p>
            <a:r>
              <a:rPr lang="en-US" dirty="0"/>
              <a:t>In either case, predictions will be made after many processing steps and this brings us to an important problem. </a:t>
            </a:r>
          </a:p>
          <a:p>
            <a:r>
              <a:rPr lang="en-US" dirty="0"/>
              <a:t>The gradient for </a:t>
            </a:r>
            <a:r>
              <a:rPr lang="en-US" dirty="0" err="1"/>
              <a:t>feedforward</a:t>
            </a:r>
            <a:r>
              <a:rPr lang="en-US" dirty="0"/>
              <a:t> networks decomposes the gradient of parameters at layer </a:t>
            </a:r>
            <a:r>
              <a:rPr lang="en-US" i="1" dirty="0"/>
              <a:t>l</a:t>
            </a:r>
            <a:r>
              <a:rPr lang="en-US" dirty="0"/>
              <a:t> into a term that involves the product of matrix multiplications of the form </a:t>
            </a:r>
            <a:r>
              <a:rPr lang="en-US" b="1" dirty="0"/>
              <a:t>D</a:t>
            </a:r>
            <a:r>
              <a:rPr lang="en-US" baseline="30000" dirty="0"/>
              <a:t>(</a:t>
            </a:r>
            <a:r>
              <a:rPr lang="en-US" i="1" baseline="30000" dirty="0"/>
              <a:t>l</a:t>
            </a:r>
            <a:r>
              <a:rPr lang="en-US" baseline="30000" dirty="0"/>
              <a:t>)</a:t>
            </a:r>
            <a:r>
              <a:rPr lang="en-US" b="1" dirty="0"/>
              <a:t>W</a:t>
            </a:r>
            <a:r>
              <a:rPr lang="en-US" baseline="30000" dirty="0"/>
              <a:t>T(</a:t>
            </a:r>
            <a:r>
              <a:rPr lang="en-US" i="1" baseline="30000" dirty="0"/>
              <a:t>l</a:t>
            </a:r>
            <a:r>
              <a:rPr lang="en-US" baseline="30000" dirty="0"/>
              <a:t>+1)</a:t>
            </a:r>
            <a:r>
              <a:rPr lang="en-US" dirty="0"/>
              <a:t> (see the analysis for </a:t>
            </a:r>
            <a:r>
              <a:rPr lang="en-US" dirty="0" err="1"/>
              <a:t>feedforward</a:t>
            </a:r>
            <a:r>
              <a:rPr lang="en-US" dirty="0"/>
              <a:t> networks above)</a:t>
            </a:r>
          </a:p>
          <a:p>
            <a:r>
              <a:rPr lang="en-US" dirty="0"/>
              <a:t>A recurrent network uses the same matrix at each time step, and over many steps the gradient can very easily either diminish to zero or explode to infinity—just as the magnitude of any number other than one taken to a large power either approaches zero or increases indefinitely</a:t>
            </a:r>
            <a:endParaRPr lang="en-CA" dirty="0"/>
          </a:p>
          <a:p>
            <a:endParaRPr lang="en-CA" dirty="0"/>
          </a:p>
        </p:txBody>
      </p:sp>
    </p:spTree>
    <p:extLst>
      <p:ext uri="{BB962C8B-B14F-4D97-AF65-F5344CB8AC3E}">
        <p14:creationId xmlns:p14="http://schemas.microsoft.com/office/powerpoint/2010/main" val="4054695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Dealing with exploding gradients</a:t>
            </a:r>
          </a:p>
        </p:txBody>
      </p:sp>
      <p:sp>
        <p:nvSpPr>
          <p:cNvPr id="3" name="Content Placeholder 2"/>
          <p:cNvSpPr>
            <a:spLocks noGrp="1"/>
          </p:cNvSpPr>
          <p:nvPr>
            <p:ph idx="1"/>
          </p:nvPr>
        </p:nvSpPr>
        <p:spPr>
          <a:xfrm>
            <a:off x="457200" y="1350932"/>
            <a:ext cx="8229600" cy="5507068"/>
          </a:xfrm>
        </p:spPr>
        <p:txBody>
          <a:bodyPr>
            <a:normAutofit fontScale="92500" lnSpcReduction="20000"/>
          </a:bodyPr>
          <a:lstStyle/>
          <a:p>
            <a:r>
              <a:rPr lang="en-US" dirty="0"/>
              <a:t>The use of L</a:t>
            </a:r>
            <a:r>
              <a:rPr lang="en-US" baseline="-25000" dirty="0"/>
              <a:t>1</a:t>
            </a:r>
            <a:r>
              <a:rPr lang="en-US" dirty="0"/>
              <a:t> or L</a:t>
            </a:r>
            <a:r>
              <a:rPr lang="en-US" baseline="-25000" dirty="0"/>
              <a:t>2</a:t>
            </a:r>
            <a:r>
              <a:rPr lang="en-US" dirty="0"/>
              <a:t> regularization can mitigate the problem of exploding gradients by encouraging weights to be small. </a:t>
            </a:r>
          </a:p>
          <a:p>
            <a:r>
              <a:rPr lang="en-US" dirty="0"/>
              <a:t>Another strategy is to simply detect if the norm of the gradient exceeds some threshold, and if so, scale it down. </a:t>
            </a:r>
          </a:p>
          <a:p>
            <a:r>
              <a:rPr lang="en-US" dirty="0"/>
              <a:t>This is sometimes called gradient (norm) clipping where for a gradient vector </a:t>
            </a:r>
            <a:r>
              <a:rPr lang="en-US" b="1" dirty="0"/>
              <a:t>g</a:t>
            </a:r>
            <a:r>
              <a:rPr lang="en-US" dirty="0"/>
              <a:t> and threshold </a:t>
            </a:r>
            <a:r>
              <a:rPr lang="en-US" i="1" dirty="0"/>
              <a:t>T</a:t>
            </a:r>
            <a:r>
              <a:rPr lang="en-US" dirty="0"/>
              <a:t>, </a:t>
            </a:r>
          </a:p>
          <a:p>
            <a:endParaRPr lang="en-US" dirty="0"/>
          </a:p>
          <a:p>
            <a:pPr marL="0" indent="0">
              <a:buNone/>
            </a:pPr>
            <a:endParaRPr lang="en-US" dirty="0"/>
          </a:p>
          <a:p>
            <a:pPr marL="400050" lvl="1" indent="0">
              <a:buNone/>
            </a:pPr>
            <a:r>
              <a:rPr lang="en-US" sz="3200" dirty="0"/>
              <a:t>where</a:t>
            </a:r>
            <a:r>
              <a:rPr lang="en-US" sz="3200" i="1" dirty="0"/>
              <a:t> T</a:t>
            </a:r>
            <a:r>
              <a:rPr lang="en-US" sz="3200" dirty="0"/>
              <a:t> is a </a:t>
            </a:r>
            <a:r>
              <a:rPr lang="en-US" sz="3200" dirty="0" err="1"/>
              <a:t>hyperparameter</a:t>
            </a:r>
            <a:r>
              <a:rPr lang="en-US" sz="3200" dirty="0"/>
              <a:t>, which can be set to the average norm over several previous updates where clipping was not used. </a:t>
            </a:r>
            <a:endParaRPr lang="en-CA" sz="3200" dirty="0"/>
          </a:p>
          <a:p>
            <a:endParaRPr lang="en-US" dirty="0"/>
          </a:p>
          <a:p>
            <a:endParaRPr lang="en-US" dirty="0"/>
          </a:p>
          <a:p>
            <a:endParaRPr lang="en-US" dirty="0"/>
          </a:p>
          <a:p>
            <a:endParaRPr lang="en-US" dirty="0"/>
          </a:p>
          <a:p>
            <a:endParaRPr lang="en-CA" dirty="0"/>
          </a:p>
          <a:p>
            <a:endParaRPr lang="en-CA" dirty="0"/>
          </a:p>
        </p:txBody>
      </p:sp>
      <p:graphicFrame>
        <p:nvGraphicFramePr>
          <p:cNvPr id="4" name="Object 3"/>
          <p:cNvGraphicFramePr>
            <a:graphicFrameLocks noChangeAspect="1"/>
          </p:cNvGraphicFramePr>
          <p:nvPr>
            <p:extLst/>
          </p:nvPr>
        </p:nvGraphicFramePr>
        <p:xfrm>
          <a:off x="2879286" y="4589546"/>
          <a:ext cx="3276600" cy="889000"/>
        </p:xfrm>
        <a:graphic>
          <a:graphicData uri="http://schemas.openxmlformats.org/presentationml/2006/ole">
            <mc:AlternateContent xmlns:mc="http://schemas.openxmlformats.org/markup-compatibility/2006">
              <mc:Choice xmlns:v="urn:schemas-microsoft-com:vml" Requires="v">
                <p:oleObj spid="_x0000_s2059" name="Equation" r:id="rId3" imgW="1638300" imgH="444500" progId="Equation.3">
                  <p:embed/>
                </p:oleObj>
              </mc:Choice>
              <mc:Fallback>
                <p:oleObj name="Equation" r:id="rId3" imgW="1638300" imgH="444500" progId="Equation.3">
                  <p:embed/>
                  <p:pic>
                    <p:nvPicPr>
                      <p:cNvPr id="4" name="Object 3"/>
                      <p:cNvPicPr/>
                      <p:nvPr/>
                    </p:nvPicPr>
                    <p:blipFill>
                      <a:blip r:embed="rId4"/>
                      <a:stretch>
                        <a:fillRect/>
                      </a:stretch>
                    </p:blipFill>
                    <p:spPr>
                      <a:xfrm>
                        <a:off x="2879286" y="4589546"/>
                        <a:ext cx="3276600" cy="889000"/>
                      </a:xfrm>
                      <a:prstGeom prst="rect">
                        <a:avLst/>
                      </a:prstGeom>
                    </p:spPr>
                  </p:pic>
                </p:oleObj>
              </mc:Fallback>
            </mc:AlternateContent>
          </a:graphicData>
        </a:graphic>
      </p:graphicFrame>
    </p:spTree>
    <p:extLst>
      <p:ext uri="{BB962C8B-B14F-4D97-AF65-F5344CB8AC3E}">
        <p14:creationId xmlns:p14="http://schemas.microsoft.com/office/powerpoint/2010/main" val="236891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3865" y="72848"/>
            <a:ext cx="8522935" cy="1143000"/>
          </a:xfrm>
        </p:spPr>
        <p:txBody>
          <a:bodyPr>
            <a:normAutofit/>
          </a:bodyPr>
          <a:lstStyle/>
          <a:p>
            <a:r>
              <a:rPr lang="en-CA" dirty="0"/>
              <a:t>LSTMs and vanishing gradients</a:t>
            </a:r>
          </a:p>
        </p:txBody>
      </p:sp>
      <p:sp>
        <p:nvSpPr>
          <p:cNvPr id="3" name="Content Placeholder 2"/>
          <p:cNvSpPr>
            <a:spLocks noGrp="1"/>
          </p:cNvSpPr>
          <p:nvPr>
            <p:ph idx="1"/>
          </p:nvPr>
        </p:nvSpPr>
        <p:spPr>
          <a:xfrm>
            <a:off x="402580" y="1215270"/>
            <a:ext cx="8487090" cy="6499567"/>
          </a:xfrm>
        </p:spPr>
        <p:txBody>
          <a:bodyPr>
            <a:normAutofit fontScale="70000" lnSpcReduction="20000"/>
          </a:bodyPr>
          <a:lstStyle/>
          <a:p>
            <a:r>
              <a:rPr lang="en-US" dirty="0"/>
              <a:t>The so-called “long short term memory” (LSTM) RNN architecture was specifically created to address the vanishing gradient problem.</a:t>
            </a:r>
          </a:p>
          <a:p>
            <a:r>
              <a:rPr lang="en-US" dirty="0"/>
              <a:t>Uses a combination of hidden units, </a:t>
            </a:r>
            <a:r>
              <a:rPr lang="en-US" dirty="0" err="1"/>
              <a:t>elementwise</a:t>
            </a:r>
            <a:r>
              <a:rPr lang="en-US" dirty="0"/>
              <a:t> products and sums between units to implement gates that control “memory cells”. </a:t>
            </a:r>
          </a:p>
          <a:p>
            <a:r>
              <a:rPr lang="en-US" dirty="0"/>
              <a:t>Memory cells are designed to retain information without modification for long periods of time. </a:t>
            </a:r>
          </a:p>
          <a:p>
            <a:r>
              <a:rPr lang="en-US" dirty="0"/>
              <a:t>They have their own input and output gates, which are controlled by learnable weights that are a function of the current observation and the hidden units at the previous time step. </a:t>
            </a:r>
          </a:p>
          <a:p>
            <a:r>
              <a:rPr lang="en-US" dirty="0"/>
              <a:t>As a result, </a:t>
            </a:r>
            <a:r>
              <a:rPr lang="en-US" i="1" dirty="0" err="1"/>
              <a:t>backpropagated</a:t>
            </a:r>
            <a:r>
              <a:rPr lang="en-US" i="1" dirty="0"/>
              <a:t> error terms from gradient computations can be stored and propagated backwards without degradation</a:t>
            </a:r>
            <a:r>
              <a:rPr lang="en-US" dirty="0"/>
              <a:t>. </a:t>
            </a:r>
          </a:p>
          <a:p>
            <a:r>
              <a:rPr lang="en-US" dirty="0"/>
              <a:t>The original LSTM formulation consisted of </a:t>
            </a:r>
            <a:r>
              <a:rPr lang="en-US" i="1" dirty="0"/>
              <a:t>input gates</a:t>
            </a:r>
            <a:r>
              <a:rPr lang="en-US" dirty="0"/>
              <a:t> and </a:t>
            </a:r>
            <a:r>
              <a:rPr lang="en-US" i="1" dirty="0"/>
              <a:t>output gates</a:t>
            </a:r>
            <a:r>
              <a:rPr lang="en-US" dirty="0"/>
              <a:t>, but </a:t>
            </a:r>
            <a:r>
              <a:rPr lang="en-US" i="1" dirty="0"/>
              <a:t>forget gates</a:t>
            </a:r>
            <a:r>
              <a:rPr lang="en-US" dirty="0"/>
              <a:t> and “peephole weights” were added later. </a:t>
            </a:r>
          </a:p>
          <a:p>
            <a:r>
              <a:rPr lang="en-US" dirty="0"/>
              <a:t>Below we present the most popular variant of LSTM RNNs which does not include peephole weights, but which does use forget gates.</a:t>
            </a:r>
          </a:p>
          <a:p>
            <a:r>
              <a:rPr lang="en-US" dirty="0"/>
              <a:t>The architecture is complex, but has produced state-of-the-art results on a wide variety of problems. </a:t>
            </a:r>
          </a:p>
        </p:txBody>
      </p:sp>
    </p:spTree>
    <p:extLst>
      <p:ext uri="{BB962C8B-B14F-4D97-AF65-F5344CB8AC3E}">
        <p14:creationId xmlns:p14="http://schemas.microsoft.com/office/powerpoint/2010/main" val="28468739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LSTM </a:t>
            </a:r>
            <a:r>
              <a:rPr lang="en-CA" dirty="0" err="1"/>
              <a:t>achitecture</a:t>
            </a:r>
            <a:endParaRPr lang="en-CA" dirty="0"/>
          </a:p>
        </p:txBody>
      </p:sp>
      <p:sp>
        <p:nvSpPr>
          <p:cNvPr id="3" name="Content Placeholder 2"/>
          <p:cNvSpPr>
            <a:spLocks noGrp="1"/>
          </p:cNvSpPr>
          <p:nvPr>
            <p:ph idx="1"/>
          </p:nvPr>
        </p:nvSpPr>
        <p:spPr>
          <a:xfrm>
            <a:off x="457200" y="1133317"/>
            <a:ext cx="8409640" cy="3388404"/>
          </a:xfrm>
        </p:spPr>
        <p:txBody>
          <a:bodyPr>
            <a:normAutofit fontScale="85000" lnSpcReduction="10000"/>
          </a:bodyPr>
          <a:lstStyle/>
          <a:p>
            <a:r>
              <a:rPr lang="en-US" dirty="0"/>
              <a:t>At each time step there are three types of gates: </a:t>
            </a:r>
            <a:br>
              <a:rPr lang="en-US" dirty="0"/>
            </a:br>
            <a:r>
              <a:rPr lang="en-US" dirty="0"/>
              <a:t>input </a:t>
            </a:r>
            <a:r>
              <a:rPr lang="en-US" b="1" dirty="0"/>
              <a:t>i</a:t>
            </a:r>
            <a:r>
              <a:rPr lang="en-US" baseline="-25000" dirty="0"/>
              <a:t>t</a:t>
            </a:r>
            <a:r>
              <a:rPr lang="en-US" dirty="0"/>
              <a:t>, forget </a:t>
            </a:r>
            <a:r>
              <a:rPr lang="en-US" b="1" dirty="0" err="1"/>
              <a:t>f</a:t>
            </a:r>
            <a:r>
              <a:rPr lang="en-US" baseline="-25000" dirty="0" err="1"/>
              <a:t>t</a:t>
            </a:r>
            <a:r>
              <a:rPr lang="en-US" dirty="0"/>
              <a:t>,  and output </a:t>
            </a:r>
            <a:r>
              <a:rPr lang="en-US" b="1" dirty="0" err="1"/>
              <a:t>o</a:t>
            </a:r>
            <a:r>
              <a:rPr lang="en-US" baseline="-25000" dirty="0" err="1"/>
              <a:t>t</a:t>
            </a:r>
            <a:r>
              <a:rPr lang="en-US" dirty="0"/>
              <a:t>. </a:t>
            </a:r>
          </a:p>
          <a:p>
            <a:r>
              <a:rPr lang="en-US" dirty="0"/>
              <a:t>Each are a function of both the underlying input </a:t>
            </a:r>
            <a:r>
              <a:rPr lang="en-US" b="1" dirty="0" err="1"/>
              <a:t>x</a:t>
            </a:r>
            <a:r>
              <a:rPr lang="en-US" baseline="-25000" dirty="0" err="1"/>
              <a:t>t</a:t>
            </a:r>
            <a:r>
              <a:rPr lang="en-US" dirty="0"/>
              <a:t>  at time </a:t>
            </a:r>
            <a:r>
              <a:rPr lang="en-US" i="1" dirty="0"/>
              <a:t>t </a:t>
            </a:r>
            <a:r>
              <a:rPr lang="en-US" dirty="0"/>
              <a:t>as well as the hidden units at time </a:t>
            </a:r>
            <a:r>
              <a:rPr lang="en-US" i="1" dirty="0"/>
              <a:t>t</a:t>
            </a:r>
            <a:r>
              <a:rPr lang="en-US" dirty="0"/>
              <a:t>-1, </a:t>
            </a:r>
            <a:r>
              <a:rPr lang="en-US" b="1" dirty="0"/>
              <a:t>h</a:t>
            </a:r>
            <a:r>
              <a:rPr lang="en-US" baseline="-25000" dirty="0"/>
              <a:t>t-1</a:t>
            </a:r>
          </a:p>
          <a:p>
            <a:r>
              <a:rPr lang="en-US" dirty="0"/>
              <a:t>Each gate multiplies </a:t>
            </a:r>
            <a:r>
              <a:rPr lang="en-US" b="1" dirty="0" err="1"/>
              <a:t>x</a:t>
            </a:r>
            <a:r>
              <a:rPr lang="en-US" baseline="-25000" dirty="0" err="1"/>
              <a:t>t</a:t>
            </a:r>
            <a:r>
              <a:rPr lang="en-US" dirty="0"/>
              <a:t> by its own gate specific </a:t>
            </a:r>
            <a:r>
              <a:rPr lang="en-US" b="1" dirty="0"/>
              <a:t>W</a:t>
            </a:r>
            <a:r>
              <a:rPr lang="en-US" dirty="0"/>
              <a:t> matrix, by its own </a:t>
            </a:r>
            <a:r>
              <a:rPr lang="en-US" b="1" dirty="0"/>
              <a:t>U</a:t>
            </a:r>
            <a:r>
              <a:rPr lang="en-US" dirty="0"/>
              <a:t> matrix, and adds its own bias vector </a:t>
            </a:r>
            <a:r>
              <a:rPr lang="en-US" b="1" dirty="0"/>
              <a:t>b</a:t>
            </a:r>
            <a:r>
              <a:rPr lang="en-US" dirty="0"/>
              <a:t>. </a:t>
            </a:r>
          </a:p>
          <a:p>
            <a:r>
              <a:rPr lang="en-US" dirty="0"/>
              <a:t>This is usually followed by the application of a sigmoidal </a:t>
            </a:r>
            <a:r>
              <a:rPr lang="en-US" dirty="0" err="1"/>
              <a:t>elementwise</a:t>
            </a:r>
            <a:r>
              <a:rPr lang="en-US" dirty="0"/>
              <a:t> non-linearity. </a:t>
            </a:r>
          </a:p>
        </p:txBody>
      </p:sp>
      <p:pic>
        <p:nvPicPr>
          <p:cNvPr id="8" name="Picture 7"/>
          <p:cNvPicPr>
            <a:picLocks noChangeAspect="1"/>
          </p:cNvPicPr>
          <p:nvPr/>
        </p:nvPicPr>
        <p:blipFill>
          <a:blip r:embed="rId3"/>
          <a:stretch>
            <a:fillRect/>
          </a:stretch>
        </p:blipFill>
        <p:spPr>
          <a:xfrm>
            <a:off x="5858446" y="4542611"/>
            <a:ext cx="3286046" cy="2279105"/>
          </a:xfrm>
          <a:prstGeom prst="rect">
            <a:avLst/>
          </a:prstGeom>
        </p:spPr>
      </p:pic>
      <p:pic>
        <p:nvPicPr>
          <p:cNvPr id="9" name="Picture 8"/>
          <p:cNvPicPr>
            <a:picLocks noChangeAspect="1"/>
          </p:cNvPicPr>
          <p:nvPr/>
        </p:nvPicPr>
        <p:blipFill>
          <a:blip r:embed="rId4"/>
          <a:stretch>
            <a:fillRect/>
          </a:stretch>
        </p:blipFill>
        <p:spPr>
          <a:xfrm>
            <a:off x="2877027" y="4652371"/>
            <a:ext cx="2962753" cy="2056239"/>
          </a:xfrm>
          <a:prstGeom prst="rect">
            <a:avLst/>
          </a:prstGeom>
        </p:spPr>
      </p:pic>
      <p:pic>
        <p:nvPicPr>
          <p:cNvPr id="10" name="Picture 9"/>
          <p:cNvPicPr>
            <a:picLocks noChangeAspect="1"/>
          </p:cNvPicPr>
          <p:nvPr/>
        </p:nvPicPr>
        <p:blipFill>
          <a:blip r:embed="rId5"/>
          <a:stretch>
            <a:fillRect/>
          </a:stretch>
        </p:blipFill>
        <p:spPr>
          <a:xfrm>
            <a:off x="2599" y="4652371"/>
            <a:ext cx="2962753" cy="2056239"/>
          </a:xfrm>
          <a:prstGeom prst="rect">
            <a:avLst/>
          </a:prstGeom>
        </p:spPr>
      </p:pic>
    </p:spTree>
    <p:extLst>
      <p:ext uri="{BB962C8B-B14F-4D97-AF65-F5344CB8AC3E}">
        <p14:creationId xmlns:p14="http://schemas.microsoft.com/office/powerpoint/2010/main" val="2178676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LSTM </a:t>
            </a:r>
            <a:r>
              <a:rPr lang="en-CA" dirty="0" err="1"/>
              <a:t>achitecture</a:t>
            </a:r>
            <a:endParaRPr lang="en-CA" dirty="0"/>
          </a:p>
        </p:txBody>
      </p:sp>
      <p:sp>
        <p:nvSpPr>
          <p:cNvPr id="3" name="Content Placeholder 2"/>
          <p:cNvSpPr>
            <a:spLocks noGrp="1"/>
          </p:cNvSpPr>
          <p:nvPr>
            <p:ph idx="1"/>
          </p:nvPr>
        </p:nvSpPr>
        <p:spPr>
          <a:xfrm>
            <a:off x="378810" y="1097596"/>
            <a:ext cx="8686800" cy="3747499"/>
          </a:xfrm>
        </p:spPr>
        <p:txBody>
          <a:bodyPr>
            <a:normAutofit fontScale="70000" lnSpcReduction="20000"/>
          </a:bodyPr>
          <a:lstStyle/>
          <a:p>
            <a:r>
              <a:rPr lang="en-US" sz="3900" dirty="0"/>
              <a:t>At each time step </a:t>
            </a:r>
            <a:r>
              <a:rPr lang="en-US" sz="3900" i="1" dirty="0"/>
              <a:t>t</a:t>
            </a:r>
            <a:r>
              <a:rPr lang="en-US" sz="3900" dirty="0"/>
              <a:t>, input gates </a:t>
            </a:r>
            <a:r>
              <a:rPr lang="en-US" sz="3900" b="1" dirty="0"/>
              <a:t>i</a:t>
            </a:r>
            <a:r>
              <a:rPr lang="en-US" sz="3900" baseline="-25000" dirty="0"/>
              <a:t>t</a:t>
            </a:r>
            <a:r>
              <a:rPr lang="en-US" sz="3900" dirty="0"/>
              <a:t> are used to determine when a potential input given by </a:t>
            </a:r>
            <a:r>
              <a:rPr lang="en-US" sz="3900" b="1" dirty="0" err="1"/>
              <a:t>s</a:t>
            </a:r>
            <a:r>
              <a:rPr lang="en-US" sz="3900" baseline="-25000" dirty="0" err="1"/>
              <a:t>t</a:t>
            </a:r>
            <a:r>
              <a:rPr lang="en-US" sz="3900" dirty="0"/>
              <a:t> is important enough to be placed into the memory unit or cell, </a:t>
            </a:r>
            <a:r>
              <a:rPr lang="en-US" sz="3900" b="1" dirty="0" err="1"/>
              <a:t>c</a:t>
            </a:r>
            <a:r>
              <a:rPr lang="en-US" sz="3900" baseline="-25000" dirty="0" err="1"/>
              <a:t>t</a:t>
            </a:r>
            <a:r>
              <a:rPr lang="en-US" sz="3900" dirty="0"/>
              <a:t> </a:t>
            </a:r>
          </a:p>
          <a:p>
            <a:r>
              <a:rPr lang="en-US" sz="3900" dirty="0"/>
              <a:t>Forget gates </a:t>
            </a:r>
            <a:r>
              <a:rPr lang="en-US" sz="3900" b="1" dirty="0" err="1"/>
              <a:t>f</a:t>
            </a:r>
            <a:r>
              <a:rPr lang="en-US" sz="3900" baseline="-25000" dirty="0" err="1"/>
              <a:t>t</a:t>
            </a:r>
            <a:r>
              <a:rPr lang="en-US" sz="3900" dirty="0"/>
              <a:t> allow memory unit content to be erased </a:t>
            </a:r>
          </a:p>
          <a:p>
            <a:r>
              <a:rPr lang="en-US" sz="3900" dirty="0"/>
              <a:t>Output gates </a:t>
            </a:r>
            <a:r>
              <a:rPr lang="en-US" sz="3900" b="1" dirty="0" err="1"/>
              <a:t>o</a:t>
            </a:r>
            <a:r>
              <a:rPr lang="en-US" sz="3900" baseline="-25000" dirty="0" err="1"/>
              <a:t>t</a:t>
            </a:r>
            <a:r>
              <a:rPr lang="en-US" sz="3900" baseline="-25000" dirty="0"/>
              <a:t> </a:t>
            </a:r>
            <a:r>
              <a:rPr lang="en-US" sz="3900" dirty="0"/>
              <a:t>determine whether </a:t>
            </a:r>
            <a:r>
              <a:rPr lang="en-US" sz="3900" b="1" dirty="0" err="1"/>
              <a:t>y</a:t>
            </a:r>
            <a:r>
              <a:rPr lang="en-US" sz="3900" baseline="-25000" dirty="0" err="1"/>
              <a:t>t</a:t>
            </a:r>
            <a:r>
              <a:rPr lang="en-US" sz="3900" dirty="0"/>
              <a:t> , the content of the memory units transformed by activation functions, should be placed in the hidden units </a:t>
            </a:r>
            <a:r>
              <a:rPr lang="en-US" sz="3900" b="1" dirty="0" err="1"/>
              <a:t>h</a:t>
            </a:r>
            <a:r>
              <a:rPr lang="en-US" sz="3900" baseline="-25000" dirty="0" err="1"/>
              <a:t>t</a:t>
            </a:r>
            <a:r>
              <a:rPr lang="en-US" sz="3900" dirty="0"/>
              <a:t> </a:t>
            </a:r>
          </a:p>
          <a:p>
            <a:r>
              <a:rPr lang="en-US" sz="3900" dirty="0"/>
              <a:t>Typical gate activation functions and their dependencies are shown below</a:t>
            </a:r>
            <a:endParaRPr lang="en-CA" sz="3900" dirty="0"/>
          </a:p>
        </p:txBody>
      </p:sp>
      <p:pic>
        <p:nvPicPr>
          <p:cNvPr id="4" name="Picture 3"/>
          <p:cNvPicPr>
            <a:picLocks noChangeAspect="1"/>
          </p:cNvPicPr>
          <p:nvPr/>
        </p:nvPicPr>
        <p:blipFill>
          <a:blip r:embed="rId3"/>
          <a:stretch>
            <a:fillRect/>
          </a:stretch>
        </p:blipFill>
        <p:spPr>
          <a:xfrm>
            <a:off x="5858446" y="4542611"/>
            <a:ext cx="3286046" cy="2279105"/>
          </a:xfrm>
          <a:prstGeom prst="rect">
            <a:avLst/>
          </a:prstGeom>
        </p:spPr>
      </p:pic>
      <p:pic>
        <p:nvPicPr>
          <p:cNvPr id="6" name="Picture 5"/>
          <p:cNvPicPr>
            <a:picLocks noChangeAspect="1"/>
          </p:cNvPicPr>
          <p:nvPr/>
        </p:nvPicPr>
        <p:blipFill>
          <a:blip r:embed="rId4"/>
          <a:stretch>
            <a:fillRect/>
          </a:stretch>
        </p:blipFill>
        <p:spPr>
          <a:xfrm>
            <a:off x="2892705" y="4652371"/>
            <a:ext cx="2962753" cy="2056239"/>
          </a:xfrm>
          <a:prstGeom prst="rect">
            <a:avLst/>
          </a:prstGeom>
        </p:spPr>
      </p:pic>
      <p:pic>
        <p:nvPicPr>
          <p:cNvPr id="7" name="Picture 6"/>
          <p:cNvPicPr>
            <a:picLocks noChangeAspect="1"/>
          </p:cNvPicPr>
          <p:nvPr/>
        </p:nvPicPr>
        <p:blipFill>
          <a:blip r:embed="rId5"/>
          <a:stretch>
            <a:fillRect/>
          </a:stretch>
        </p:blipFill>
        <p:spPr>
          <a:xfrm>
            <a:off x="2599" y="4652371"/>
            <a:ext cx="2962753" cy="2056239"/>
          </a:xfrm>
          <a:prstGeom prst="rect">
            <a:avLst/>
          </a:prstGeom>
        </p:spPr>
      </p:pic>
    </p:spTree>
    <p:extLst>
      <p:ext uri="{BB962C8B-B14F-4D97-AF65-F5344CB8AC3E}">
        <p14:creationId xmlns:p14="http://schemas.microsoft.com/office/powerpoint/2010/main" val="526070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952"/>
            <a:ext cx="8229600" cy="1143000"/>
          </a:xfrm>
        </p:spPr>
        <p:txBody>
          <a:bodyPr/>
          <a:lstStyle/>
          <a:p>
            <a:r>
              <a:rPr lang="en-CA" dirty="0"/>
              <a:t>LSTM </a:t>
            </a:r>
            <a:r>
              <a:rPr lang="en-CA" dirty="0" err="1"/>
              <a:t>achitecture</a:t>
            </a:r>
            <a:endParaRPr lang="en-CA" dirty="0"/>
          </a:p>
        </p:txBody>
      </p:sp>
      <p:sp>
        <p:nvSpPr>
          <p:cNvPr id="3" name="Content Placeholder 2"/>
          <p:cNvSpPr>
            <a:spLocks noGrp="1"/>
          </p:cNvSpPr>
          <p:nvPr>
            <p:ph idx="1"/>
          </p:nvPr>
        </p:nvSpPr>
        <p:spPr>
          <a:xfrm>
            <a:off x="378810" y="909436"/>
            <a:ext cx="8686800" cy="4061094"/>
          </a:xfrm>
        </p:spPr>
        <p:txBody>
          <a:bodyPr>
            <a:normAutofit fontScale="70000" lnSpcReduction="20000"/>
          </a:bodyPr>
          <a:lstStyle/>
          <a:p>
            <a:r>
              <a:rPr lang="en-US" sz="4000" dirty="0"/>
              <a:t>The final gating is implemented as an </a:t>
            </a:r>
            <a:r>
              <a:rPr lang="en-US" sz="4000" dirty="0" err="1"/>
              <a:t>elementwise</a:t>
            </a:r>
            <a:r>
              <a:rPr lang="en-US" sz="4000" dirty="0"/>
              <a:t> product between the output gate and the transformed memory contents, </a:t>
            </a:r>
            <a:r>
              <a:rPr lang="en-US" sz="4000" b="1" dirty="0" err="1"/>
              <a:t>h</a:t>
            </a:r>
            <a:r>
              <a:rPr lang="en-US" sz="4000" baseline="-25000" dirty="0" err="1"/>
              <a:t>t</a:t>
            </a:r>
            <a:r>
              <a:rPr lang="en-US" sz="4000" dirty="0"/>
              <a:t> = </a:t>
            </a:r>
            <a:r>
              <a:rPr lang="en-US" sz="4000" b="1" dirty="0" err="1"/>
              <a:t>o</a:t>
            </a:r>
            <a:r>
              <a:rPr lang="en-US" sz="4000" baseline="-25000" dirty="0" err="1"/>
              <a:t>t</a:t>
            </a:r>
            <a:r>
              <a:rPr lang="en-US" sz="4000" dirty="0"/>
              <a:t> </a:t>
            </a:r>
            <a:r>
              <a:rPr lang="en-US" sz="7100" baseline="-25000" dirty="0"/>
              <a:t>° </a:t>
            </a:r>
            <a:r>
              <a:rPr lang="en-US" sz="4000" b="1" dirty="0" err="1"/>
              <a:t>y</a:t>
            </a:r>
            <a:r>
              <a:rPr lang="en-US" sz="4000" baseline="-25000" dirty="0" err="1"/>
              <a:t>t</a:t>
            </a:r>
            <a:endParaRPr lang="en-US" sz="4000" baseline="-25000" dirty="0"/>
          </a:p>
          <a:p>
            <a:r>
              <a:rPr lang="en-US" sz="4000" dirty="0"/>
              <a:t>Memory units are typically transformed by the </a:t>
            </a:r>
            <a:r>
              <a:rPr lang="en-US" sz="4000" dirty="0" err="1"/>
              <a:t>tanh</a:t>
            </a:r>
            <a:r>
              <a:rPr lang="en-US" sz="4000" dirty="0"/>
              <a:t> function prior to the gated output, such that </a:t>
            </a:r>
            <a:r>
              <a:rPr lang="en-US" sz="4000" b="1" dirty="0" err="1"/>
              <a:t>y</a:t>
            </a:r>
            <a:r>
              <a:rPr lang="en-US" sz="4000" baseline="-25000" dirty="0" err="1"/>
              <a:t>t</a:t>
            </a:r>
            <a:r>
              <a:rPr lang="en-US" sz="4000" dirty="0"/>
              <a:t>=</a:t>
            </a:r>
            <a:r>
              <a:rPr lang="en-US" sz="4000" dirty="0" err="1"/>
              <a:t>tanh</a:t>
            </a:r>
            <a:r>
              <a:rPr lang="en-US" sz="4000" dirty="0"/>
              <a:t>(</a:t>
            </a:r>
            <a:r>
              <a:rPr lang="en-US" sz="4000" b="1" dirty="0" err="1"/>
              <a:t>c</a:t>
            </a:r>
            <a:r>
              <a:rPr lang="en-US" sz="4000" baseline="-25000" dirty="0" err="1"/>
              <a:t>t</a:t>
            </a:r>
            <a:r>
              <a:rPr lang="en-US" sz="4000" dirty="0"/>
              <a:t>)</a:t>
            </a:r>
          </a:p>
          <a:p>
            <a:r>
              <a:rPr lang="en-US" sz="4000" dirty="0"/>
              <a:t>Memory units or cells are updated by </a:t>
            </a:r>
            <a:r>
              <a:rPr lang="en-US" sz="4000" b="1" dirty="0" err="1"/>
              <a:t>c</a:t>
            </a:r>
            <a:r>
              <a:rPr lang="en-US" sz="4000" baseline="-25000" dirty="0" err="1"/>
              <a:t>t</a:t>
            </a:r>
            <a:r>
              <a:rPr lang="en-US" sz="4000" dirty="0"/>
              <a:t> = </a:t>
            </a:r>
            <a:r>
              <a:rPr lang="en-US" sz="4000" b="1" dirty="0" err="1"/>
              <a:t>f</a:t>
            </a:r>
            <a:r>
              <a:rPr lang="en-US" sz="4000" baseline="-25000" dirty="0" err="1"/>
              <a:t>t</a:t>
            </a:r>
            <a:r>
              <a:rPr lang="en-US" sz="4000" dirty="0"/>
              <a:t> </a:t>
            </a:r>
            <a:r>
              <a:rPr lang="en-US" sz="7100" baseline="-25000" dirty="0"/>
              <a:t>° </a:t>
            </a:r>
            <a:r>
              <a:rPr lang="en-US" sz="4000" b="1" dirty="0"/>
              <a:t>c</a:t>
            </a:r>
            <a:r>
              <a:rPr lang="en-US" sz="4000" baseline="-25000" dirty="0"/>
              <a:t>t-1</a:t>
            </a:r>
            <a:r>
              <a:rPr lang="en-US" sz="4000" dirty="0"/>
              <a:t>+ </a:t>
            </a:r>
            <a:r>
              <a:rPr lang="en-US" sz="4000" b="1" dirty="0"/>
              <a:t>i</a:t>
            </a:r>
            <a:r>
              <a:rPr lang="en-US" sz="4000" baseline="-25000" dirty="0"/>
              <a:t>t</a:t>
            </a:r>
            <a:r>
              <a:rPr lang="en-US" sz="4000" dirty="0"/>
              <a:t> </a:t>
            </a:r>
            <a:r>
              <a:rPr lang="en-US" sz="7100" baseline="-25000" dirty="0"/>
              <a:t>° </a:t>
            </a:r>
            <a:r>
              <a:rPr lang="en-US" sz="4000" b="1" dirty="0" err="1"/>
              <a:t>s</a:t>
            </a:r>
            <a:r>
              <a:rPr lang="en-US" sz="4000" baseline="-25000" dirty="0" err="1"/>
              <a:t>t</a:t>
            </a:r>
            <a:r>
              <a:rPr lang="en-US" sz="4000" dirty="0"/>
              <a:t>                               an </a:t>
            </a:r>
            <a:r>
              <a:rPr lang="en-US" sz="4000" dirty="0" err="1"/>
              <a:t>elementwise</a:t>
            </a:r>
            <a:r>
              <a:rPr lang="en-US" sz="4000" dirty="0"/>
              <a:t> product between the forget gates and the previous contents of the memory units, plus the </a:t>
            </a:r>
            <a:r>
              <a:rPr lang="en-US" sz="4000" dirty="0" err="1"/>
              <a:t>elementwise</a:t>
            </a:r>
            <a:r>
              <a:rPr lang="en-US" sz="4000" dirty="0"/>
              <a:t> product of the input gates and the new potential inputs . </a:t>
            </a:r>
            <a:endParaRPr lang="en-CA" sz="3900" dirty="0"/>
          </a:p>
        </p:txBody>
      </p:sp>
      <p:pic>
        <p:nvPicPr>
          <p:cNvPr id="4" name="Picture 3"/>
          <p:cNvPicPr>
            <a:picLocks noChangeAspect="1"/>
          </p:cNvPicPr>
          <p:nvPr/>
        </p:nvPicPr>
        <p:blipFill>
          <a:blip r:embed="rId3"/>
          <a:stretch>
            <a:fillRect/>
          </a:stretch>
        </p:blipFill>
        <p:spPr>
          <a:xfrm>
            <a:off x="5858446" y="4542611"/>
            <a:ext cx="3286046" cy="2279105"/>
          </a:xfrm>
          <a:prstGeom prst="rect">
            <a:avLst/>
          </a:prstGeom>
        </p:spPr>
      </p:pic>
      <p:pic>
        <p:nvPicPr>
          <p:cNvPr id="6" name="Picture 5"/>
          <p:cNvPicPr>
            <a:picLocks noChangeAspect="1"/>
          </p:cNvPicPr>
          <p:nvPr/>
        </p:nvPicPr>
        <p:blipFill>
          <a:blip r:embed="rId4"/>
          <a:stretch>
            <a:fillRect/>
          </a:stretch>
        </p:blipFill>
        <p:spPr>
          <a:xfrm>
            <a:off x="2892705" y="4730771"/>
            <a:ext cx="2962753" cy="2056239"/>
          </a:xfrm>
          <a:prstGeom prst="rect">
            <a:avLst/>
          </a:prstGeom>
        </p:spPr>
      </p:pic>
      <p:pic>
        <p:nvPicPr>
          <p:cNvPr id="7" name="Picture 6"/>
          <p:cNvPicPr>
            <a:picLocks noChangeAspect="1"/>
          </p:cNvPicPr>
          <p:nvPr/>
        </p:nvPicPr>
        <p:blipFill>
          <a:blip r:embed="rId5"/>
          <a:stretch>
            <a:fillRect/>
          </a:stretch>
        </p:blipFill>
        <p:spPr>
          <a:xfrm>
            <a:off x="2599" y="4730771"/>
            <a:ext cx="2962753" cy="2056239"/>
          </a:xfrm>
          <a:prstGeom prst="rect">
            <a:avLst/>
          </a:prstGeom>
        </p:spPr>
      </p:pic>
    </p:spTree>
    <p:extLst>
      <p:ext uri="{BB962C8B-B14F-4D97-AF65-F5344CB8AC3E}">
        <p14:creationId xmlns:p14="http://schemas.microsoft.com/office/powerpoint/2010/main" val="438158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8008" y="1531881"/>
            <a:ext cx="6631406" cy="4599347"/>
          </a:xfrm>
          <a:prstGeom prst="rect">
            <a:avLst/>
          </a:prstGeom>
        </p:spPr>
      </p:pic>
      <p:sp>
        <p:nvSpPr>
          <p:cNvPr id="60" name="Title 1"/>
          <p:cNvSpPr txBox="1">
            <a:spLocks/>
          </p:cNvSpPr>
          <p:nvPr/>
        </p:nvSpPr>
        <p:spPr>
          <a:xfrm>
            <a:off x="457200" y="7284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0" normalizeH="0" baseline="0" noProof="0">
                <a:ln>
                  <a:noFill/>
                </a:ln>
                <a:solidFill>
                  <a:prstClr val="black"/>
                </a:solidFill>
                <a:effectLst/>
                <a:uLnTx/>
                <a:uFillTx/>
                <a:latin typeface="Calibri"/>
                <a:ea typeface="+mj-ea"/>
                <a:cs typeface="+mj-cs"/>
              </a:rPr>
              <a:t>LSTM achitecture</a:t>
            </a:r>
            <a:endParaRPr kumimoji="0" lang="en-CA" sz="4400" b="0" i="0" u="none" strike="noStrike" kern="1200" cap="none" spc="0" normalizeH="0" baseline="0" noProof="0" dirty="0">
              <a:ln>
                <a:noFill/>
              </a:ln>
              <a:solidFill>
                <a:prstClr val="black"/>
              </a:solidFill>
              <a:effectLst/>
              <a:uLnTx/>
              <a:uFillTx/>
              <a:latin typeface="Calibri"/>
              <a:ea typeface="+mj-ea"/>
              <a:cs typeface="+mj-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 name="Freeform 164"/>
          <p:cNvSpPr/>
          <p:nvPr/>
        </p:nvSpPr>
        <p:spPr>
          <a:xfrm rot="21055278">
            <a:off x="2823257" y="5271140"/>
            <a:ext cx="345967" cy="1076523"/>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9" name="Freeform 158"/>
          <p:cNvSpPr/>
          <p:nvPr/>
        </p:nvSpPr>
        <p:spPr>
          <a:xfrm rot="21055278">
            <a:off x="1804566" y="5271140"/>
            <a:ext cx="345967" cy="1076523"/>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7" name="Freeform 156"/>
          <p:cNvSpPr/>
          <p:nvPr/>
        </p:nvSpPr>
        <p:spPr>
          <a:xfrm rot="21055278">
            <a:off x="1057013" y="5281645"/>
            <a:ext cx="345967" cy="1076523"/>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8" name="Freeform 157"/>
          <p:cNvSpPr/>
          <p:nvPr/>
        </p:nvSpPr>
        <p:spPr>
          <a:xfrm rot="544722" flipH="1">
            <a:off x="1437384" y="4569884"/>
            <a:ext cx="350951" cy="1071217"/>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6" name="Freeform 155"/>
          <p:cNvSpPr/>
          <p:nvPr/>
        </p:nvSpPr>
        <p:spPr>
          <a:xfrm rot="21055278">
            <a:off x="275162" y="5283847"/>
            <a:ext cx="345967" cy="1076523"/>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Oval 4"/>
          <p:cNvSpPr>
            <a:spLocks noChangeArrowheads="1"/>
          </p:cNvSpPr>
          <p:nvPr/>
        </p:nvSpPr>
        <p:spPr bwMode="auto">
          <a:xfrm>
            <a:off x="1260483"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val 5"/>
          <p:cNvSpPr>
            <a:spLocks noChangeArrowheads="1"/>
          </p:cNvSpPr>
          <p:nvPr/>
        </p:nvSpPr>
        <p:spPr bwMode="auto">
          <a:xfrm>
            <a:off x="498483"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6" name="Oval 6"/>
          <p:cNvSpPr>
            <a:spLocks noChangeArrowheads="1"/>
          </p:cNvSpPr>
          <p:nvPr/>
        </p:nvSpPr>
        <p:spPr bwMode="auto">
          <a:xfrm>
            <a:off x="2022483"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Oval 7"/>
          <p:cNvSpPr>
            <a:spLocks noChangeArrowheads="1"/>
          </p:cNvSpPr>
          <p:nvPr/>
        </p:nvSpPr>
        <p:spPr bwMode="auto">
          <a:xfrm>
            <a:off x="3013083"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8"/>
          <p:cNvSpPr>
            <a:spLocks noChangeArrowheads="1"/>
          </p:cNvSpPr>
          <p:nvPr/>
        </p:nvSpPr>
        <p:spPr bwMode="auto">
          <a:xfrm>
            <a:off x="1260483" y="63263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9" name="Oval 9"/>
          <p:cNvSpPr>
            <a:spLocks noChangeArrowheads="1"/>
          </p:cNvSpPr>
          <p:nvPr/>
        </p:nvSpPr>
        <p:spPr bwMode="auto">
          <a:xfrm>
            <a:off x="498483" y="63263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0" name="Oval 10"/>
          <p:cNvSpPr>
            <a:spLocks noChangeArrowheads="1"/>
          </p:cNvSpPr>
          <p:nvPr/>
        </p:nvSpPr>
        <p:spPr bwMode="auto">
          <a:xfrm>
            <a:off x="2022483" y="63263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1" name="Oval 11"/>
          <p:cNvSpPr>
            <a:spLocks noChangeArrowheads="1"/>
          </p:cNvSpPr>
          <p:nvPr/>
        </p:nvSpPr>
        <p:spPr bwMode="auto">
          <a:xfrm>
            <a:off x="3013083" y="63263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2" name="Line 12"/>
          <p:cNvSpPr>
            <a:spLocks noChangeShapeType="1"/>
          </p:cNvSpPr>
          <p:nvPr/>
        </p:nvSpPr>
        <p:spPr bwMode="auto">
          <a:xfrm>
            <a:off x="803283" y="5792930"/>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3" name="Line 13"/>
          <p:cNvSpPr>
            <a:spLocks noChangeShapeType="1"/>
          </p:cNvSpPr>
          <p:nvPr/>
        </p:nvSpPr>
        <p:spPr bwMode="auto">
          <a:xfrm>
            <a:off x="650883" y="5945330"/>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4" name="Line 14"/>
          <p:cNvSpPr>
            <a:spLocks noChangeShapeType="1"/>
          </p:cNvSpPr>
          <p:nvPr/>
        </p:nvSpPr>
        <p:spPr bwMode="auto">
          <a:xfrm>
            <a:off x="1412883" y="5945330"/>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Line 15"/>
          <p:cNvSpPr>
            <a:spLocks noChangeShapeType="1"/>
          </p:cNvSpPr>
          <p:nvPr/>
        </p:nvSpPr>
        <p:spPr bwMode="auto">
          <a:xfrm>
            <a:off x="2174883" y="5945330"/>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6" name="Line 16"/>
          <p:cNvSpPr>
            <a:spLocks noChangeShapeType="1"/>
          </p:cNvSpPr>
          <p:nvPr/>
        </p:nvSpPr>
        <p:spPr bwMode="auto">
          <a:xfrm>
            <a:off x="3165483" y="5945330"/>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7" name="Line 17"/>
          <p:cNvSpPr>
            <a:spLocks noChangeShapeType="1"/>
          </p:cNvSpPr>
          <p:nvPr/>
        </p:nvSpPr>
        <p:spPr bwMode="auto">
          <a:xfrm>
            <a:off x="1565283" y="5792930"/>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8" name="Line 18"/>
          <p:cNvSpPr>
            <a:spLocks noChangeShapeType="1"/>
          </p:cNvSpPr>
          <p:nvPr/>
        </p:nvSpPr>
        <p:spPr bwMode="auto">
          <a:xfrm>
            <a:off x="2327283" y="5792930"/>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9" name="Text Box 19"/>
          <p:cNvSpPr txBox="1">
            <a:spLocks noChangeArrowheads="1"/>
          </p:cNvSpPr>
          <p:nvPr/>
        </p:nvSpPr>
        <p:spPr bwMode="auto">
          <a:xfrm>
            <a:off x="2479683" y="6173930"/>
            <a:ext cx="457200" cy="457200"/>
          </a:xfrm>
          <a:prstGeom prst="rect">
            <a:avLst/>
          </a:prstGeom>
          <a:noFill/>
          <a:ln w="9525">
            <a:noFill/>
            <a:miter lim="800000"/>
            <a:headEnd/>
            <a:tailEnd/>
          </a:ln>
        </p:spPr>
        <p:txBody>
          <a:bodyPr>
            <a:prstTxWarp prst="textNoShape">
              <a:avLst/>
            </a:prstTxWarp>
            <a:spAutoFit/>
          </a:bodyPr>
          <a:lstStyle/>
          <a:p>
            <a:pPr marL="0" marR="0" lvl="0" indent="0" algn="l" defTabSz="457200" rtl="0" eaLnBrk="0" fontAlgn="auto" latinLnBrk="0" hangingPunct="0">
              <a:lnSpc>
                <a:spcPct val="100000"/>
              </a:lnSpc>
              <a:spcBef>
                <a:spcPct val="5000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ＭＳ Ｐゴシック" pitchFamily="26" charset="-128"/>
                <a:cs typeface="ＭＳ Ｐゴシック" pitchFamily="26" charset="-128"/>
              </a:rPr>
              <a:t>…</a:t>
            </a:r>
          </a:p>
        </p:txBody>
      </p:sp>
      <p:sp>
        <p:nvSpPr>
          <p:cNvPr id="123" name="Oval 4"/>
          <p:cNvSpPr>
            <a:spLocks noChangeArrowheads="1"/>
          </p:cNvSpPr>
          <p:nvPr/>
        </p:nvSpPr>
        <p:spPr bwMode="auto">
          <a:xfrm>
            <a:off x="1253226" y="4958359"/>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4" name="Oval 5"/>
          <p:cNvSpPr>
            <a:spLocks noChangeArrowheads="1"/>
          </p:cNvSpPr>
          <p:nvPr/>
        </p:nvSpPr>
        <p:spPr bwMode="auto">
          <a:xfrm>
            <a:off x="491226" y="4958359"/>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6" name="Oval 6"/>
          <p:cNvSpPr>
            <a:spLocks noChangeArrowheads="1"/>
          </p:cNvSpPr>
          <p:nvPr/>
        </p:nvSpPr>
        <p:spPr bwMode="auto">
          <a:xfrm>
            <a:off x="2015226" y="4958359"/>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8" name="Oval 7"/>
          <p:cNvSpPr>
            <a:spLocks noChangeArrowheads="1"/>
          </p:cNvSpPr>
          <p:nvPr/>
        </p:nvSpPr>
        <p:spPr bwMode="auto">
          <a:xfrm>
            <a:off x="3005826" y="4958359"/>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9" name="Line 12"/>
          <p:cNvSpPr>
            <a:spLocks noChangeShapeType="1"/>
          </p:cNvSpPr>
          <p:nvPr/>
        </p:nvSpPr>
        <p:spPr bwMode="auto">
          <a:xfrm>
            <a:off x="796026" y="5110759"/>
            <a:ext cx="457200" cy="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0" name="Line 17"/>
          <p:cNvSpPr>
            <a:spLocks noChangeShapeType="1"/>
          </p:cNvSpPr>
          <p:nvPr/>
        </p:nvSpPr>
        <p:spPr bwMode="auto">
          <a:xfrm>
            <a:off x="1558026" y="5110759"/>
            <a:ext cx="457200" cy="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1" name="Line 18"/>
          <p:cNvSpPr>
            <a:spLocks noChangeShapeType="1"/>
          </p:cNvSpPr>
          <p:nvPr/>
        </p:nvSpPr>
        <p:spPr bwMode="auto">
          <a:xfrm>
            <a:off x="2320026" y="5110759"/>
            <a:ext cx="457200" cy="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2" name="Oval 4"/>
          <p:cNvSpPr>
            <a:spLocks noChangeArrowheads="1"/>
          </p:cNvSpPr>
          <p:nvPr/>
        </p:nvSpPr>
        <p:spPr bwMode="auto">
          <a:xfrm>
            <a:off x="1260483" y="4276188"/>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3" name="Oval 5"/>
          <p:cNvSpPr>
            <a:spLocks noChangeArrowheads="1"/>
          </p:cNvSpPr>
          <p:nvPr/>
        </p:nvSpPr>
        <p:spPr bwMode="auto">
          <a:xfrm>
            <a:off x="498483" y="4276188"/>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4" name="Oval 6"/>
          <p:cNvSpPr>
            <a:spLocks noChangeArrowheads="1"/>
          </p:cNvSpPr>
          <p:nvPr/>
        </p:nvSpPr>
        <p:spPr bwMode="auto">
          <a:xfrm>
            <a:off x="2022483" y="4276188"/>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5" name="Oval 7"/>
          <p:cNvSpPr>
            <a:spLocks noChangeArrowheads="1"/>
          </p:cNvSpPr>
          <p:nvPr/>
        </p:nvSpPr>
        <p:spPr bwMode="auto">
          <a:xfrm>
            <a:off x="3013083" y="4276188"/>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6" name="Line 13"/>
          <p:cNvSpPr>
            <a:spLocks noChangeShapeType="1"/>
          </p:cNvSpPr>
          <p:nvPr/>
        </p:nvSpPr>
        <p:spPr bwMode="auto">
          <a:xfrm>
            <a:off x="650883" y="4580988"/>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7" name="Line 14"/>
          <p:cNvSpPr>
            <a:spLocks noChangeShapeType="1"/>
          </p:cNvSpPr>
          <p:nvPr/>
        </p:nvSpPr>
        <p:spPr bwMode="auto">
          <a:xfrm>
            <a:off x="1412883" y="4580988"/>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8" name="Line 15"/>
          <p:cNvSpPr>
            <a:spLocks noChangeShapeType="1"/>
          </p:cNvSpPr>
          <p:nvPr/>
        </p:nvSpPr>
        <p:spPr bwMode="auto">
          <a:xfrm>
            <a:off x="2174883" y="4580988"/>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9" name="Line 16"/>
          <p:cNvSpPr>
            <a:spLocks noChangeShapeType="1"/>
          </p:cNvSpPr>
          <p:nvPr/>
        </p:nvSpPr>
        <p:spPr bwMode="auto">
          <a:xfrm>
            <a:off x="3165483" y="4580988"/>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4" name="Freeform 153"/>
          <p:cNvSpPr/>
          <p:nvPr/>
        </p:nvSpPr>
        <p:spPr>
          <a:xfrm rot="544722" flipH="1">
            <a:off x="677619" y="4572086"/>
            <a:ext cx="350951" cy="1071217"/>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0" name="Freeform 159"/>
          <p:cNvSpPr/>
          <p:nvPr/>
        </p:nvSpPr>
        <p:spPr>
          <a:xfrm rot="544722" flipH="1">
            <a:off x="2207023" y="4559379"/>
            <a:ext cx="350951" cy="1071217"/>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6" name="Freeform 165"/>
          <p:cNvSpPr/>
          <p:nvPr/>
        </p:nvSpPr>
        <p:spPr>
          <a:xfrm rot="544722" flipH="1">
            <a:off x="3192585" y="4570422"/>
            <a:ext cx="350951" cy="1071217"/>
          </a:xfrm>
          <a:custGeom>
            <a:avLst/>
            <a:gdLst>
              <a:gd name="connsiteX0" fmla="*/ 138043 w 237435"/>
              <a:gd name="connsiteY0" fmla="*/ 1071217 h 1071217"/>
              <a:gd name="connsiteX1" fmla="*/ 16565 w 237435"/>
              <a:gd name="connsiteY1" fmla="*/ 541130 h 1071217"/>
              <a:gd name="connsiteX2" fmla="*/ 237435 w 237435"/>
              <a:gd name="connsiteY2" fmla="*/ 0 h 1071217"/>
            </a:gdLst>
            <a:ahLst/>
            <a:cxnLst>
              <a:cxn ang="0">
                <a:pos x="connsiteX0" y="connsiteY0"/>
              </a:cxn>
              <a:cxn ang="0">
                <a:pos x="connsiteX1" y="connsiteY1"/>
              </a:cxn>
              <a:cxn ang="0">
                <a:pos x="connsiteX2" y="connsiteY2"/>
              </a:cxn>
            </a:cxnLst>
            <a:rect l="l" t="t" r="r" b="b"/>
            <a:pathLst>
              <a:path w="237435" h="1071217">
                <a:moveTo>
                  <a:pt x="138043" y="1071217"/>
                </a:moveTo>
                <a:cubicBezTo>
                  <a:pt x="69021" y="895441"/>
                  <a:pt x="0" y="719666"/>
                  <a:pt x="16565" y="541130"/>
                </a:cubicBezTo>
                <a:cubicBezTo>
                  <a:pt x="33130" y="362594"/>
                  <a:pt x="237435" y="0"/>
                  <a:pt x="237435" y="0"/>
                </a:cubicBezTo>
              </a:path>
            </a:pathLst>
          </a:cu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8" name="Oval 5"/>
          <p:cNvSpPr>
            <a:spLocks noChangeArrowheads="1"/>
          </p:cNvSpPr>
          <p:nvPr/>
        </p:nvSpPr>
        <p:spPr bwMode="auto">
          <a:xfrm>
            <a:off x="4403342" y="49547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9" name="Oval 6"/>
          <p:cNvSpPr>
            <a:spLocks noChangeArrowheads="1"/>
          </p:cNvSpPr>
          <p:nvPr/>
        </p:nvSpPr>
        <p:spPr bwMode="auto">
          <a:xfrm>
            <a:off x="5165375" y="49547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0" name="Oval 7"/>
          <p:cNvSpPr>
            <a:spLocks noChangeArrowheads="1"/>
          </p:cNvSpPr>
          <p:nvPr/>
        </p:nvSpPr>
        <p:spPr bwMode="auto">
          <a:xfrm>
            <a:off x="6155975" y="49547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2" name="Oval 9"/>
          <p:cNvSpPr>
            <a:spLocks noChangeArrowheads="1"/>
          </p:cNvSpPr>
          <p:nvPr/>
        </p:nvSpPr>
        <p:spPr bwMode="auto">
          <a:xfrm>
            <a:off x="4403342"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3" name="Oval 10"/>
          <p:cNvSpPr>
            <a:spLocks noChangeArrowheads="1"/>
          </p:cNvSpPr>
          <p:nvPr/>
        </p:nvSpPr>
        <p:spPr bwMode="auto">
          <a:xfrm>
            <a:off x="5165375"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4" name="Oval 11"/>
          <p:cNvSpPr>
            <a:spLocks noChangeArrowheads="1"/>
          </p:cNvSpPr>
          <p:nvPr/>
        </p:nvSpPr>
        <p:spPr bwMode="auto">
          <a:xfrm>
            <a:off x="6155975" y="5640530"/>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5" name="Line 12"/>
          <p:cNvSpPr>
            <a:spLocks noChangeShapeType="1"/>
          </p:cNvSpPr>
          <p:nvPr/>
        </p:nvSpPr>
        <p:spPr bwMode="auto">
          <a:xfrm>
            <a:off x="4708142" y="5107130"/>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6" name="Line 13"/>
          <p:cNvSpPr>
            <a:spLocks noChangeShapeType="1"/>
          </p:cNvSpPr>
          <p:nvPr/>
        </p:nvSpPr>
        <p:spPr bwMode="auto">
          <a:xfrm>
            <a:off x="4555742" y="5259530"/>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8" name="Line 15"/>
          <p:cNvSpPr>
            <a:spLocks noChangeShapeType="1"/>
          </p:cNvSpPr>
          <p:nvPr/>
        </p:nvSpPr>
        <p:spPr bwMode="auto">
          <a:xfrm>
            <a:off x="5317775" y="5259530"/>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9" name="Line 16"/>
          <p:cNvSpPr>
            <a:spLocks noChangeShapeType="1"/>
          </p:cNvSpPr>
          <p:nvPr/>
        </p:nvSpPr>
        <p:spPr bwMode="auto">
          <a:xfrm>
            <a:off x="6308375" y="5259530"/>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1" name="Line 18"/>
          <p:cNvSpPr>
            <a:spLocks noChangeShapeType="1"/>
          </p:cNvSpPr>
          <p:nvPr/>
        </p:nvSpPr>
        <p:spPr bwMode="auto">
          <a:xfrm>
            <a:off x="5470175" y="5107130"/>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2" name="Text Box 19"/>
          <p:cNvSpPr txBox="1">
            <a:spLocks noChangeArrowheads="1"/>
          </p:cNvSpPr>
          <p:nvPr/>
        </p:nvSpPr>
        <p:spPr bwMode="auto">
          <a:xfrm>
            <a:off x="5622575" y="5488130"/>
            <a:ext cx="457200" cy="457200"/>
          </a:xfrm>
          <a:prstGeom prst="rect">
            <a:avLst/>
          </a:prstGeom>
          <a:noFill/>
          <a:ln w="9525">
            <a:noFill/>
            <a:miter lim="800000"/>
            <a:headEnd/>
            <a:tailEnd/>
          </a:ln>
        </p:spPr>
        <p:txBody>
          <a:bodyPr>
            <a:prstTxWarp prst="textNoShape">
              <a:avLst/>
            </a:prstTxWarp>
            <a:spAutoFit/>
          </a:bodyPr>
          <a:lstStyle/>
          <a:p>
            <a:pPr marL="0" marR="0" lvl="0" indent="0" algn="l" defTabSz="457200" rtl="0" eaLnBrk="0" fontAlgn="auto" latinLnBrk="0" hangingPunct="0">
              <a:lnSpc>
                <a:spcPct val="100000"/>
              </a:lnSpc>
              <a:spcBef>
                <a:spcPct val="50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pitchFamily="26" charset="-128"/>
                <a:cs typeface="ＭＳ Ｐゴシック" pitchFamily="26" charset="-128"/>
              </a:rPr>
              <a:t>…</a:t>
            </a:r>
          </a:p>
        </p:txBody>
      </p:sp>
      <p:sp>
        <p:nvSpPr>
          <p:cNvPr id="184" name="Oval 5"/>
          <p:cNvSpPr>
            <a:spLocks noChangeArrowheads="1"/>
          </p:cNvSpPr>
          <p:nvPr/>
        </p:nvSpPr>
        <p:spPr bwMode="auto">
          <a:xfrm>
            <a:off x="6949657" y="4244954"/>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5" name="Oval 6"/>
          <p:cNvSpPr>
            <a:spLocks noChangeArrowheads="1"/>
          </p:cNvSpPr>
          <p:nvPr/>
        </p:nvSpPr>
        <p:spPr bwMode="auto">
          <a:xfrm>
            <a:off x="7711657" y="4241533"/>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6" name="Oval 7"/>
          <p:cNvSpPr>
            <a:spLocks noChangeArrowheads="1"/>
          </p:cNvSpPr>
          <p:nvPr/>
        </p:nvSpPr>
        <p:spPr bwMode="auto">
          <a:xfrm>
            <a:off x="8702257" y="4241533"/>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7" name="Line 13"/>
          <p:cNvSpPr>
            <a:spLocks noChangeShapeType="1"/>
          </p:cNvSpPr>
          <p:nvPr/>
        </p:nvSpPr>
        <p:spPr bwMode="auto">
          <a:xfrm>
            <a:off x="7102057" y="4549754"/>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9" name="Line 15"/>
          <p:cNvSpPr>
            <a:spLocks noChangeShapeType="1"/>
          </p:cNvSpPr>
          <p:nvPr/>
        </p:nvSpPr>
        <p:spPr bwMode="auto">
          <a:xfrm>
            <a:off x="7864057" y="4546333"/>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0" name="Line 16"/>
          <p:cNvSpPr>
            <a:spLocks noChangeShapeType="1"/>
          </p:cNvSpPr>
          <p:nvPr/>
        </p:nvSpPr>
        <p:spPr bwMode="auto">
          <a:xfrm>
            <a:off x="8854657" y="4546333"/>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6" name="Oval 5"/>
          <p:cNvSpPr>
            <a:spLocks noChangeArrowheads="1"/>
          </p:cNvSpPr>
          <p:nvPr/>
        </p:nvSpPr>
        <p:spPr bwMode="auto">
          <a:xfrm>
            <a:off x="6949657" y="4934175"/>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7" name="Oval 6"/>
          <p:cNvSpPr>
            <a:spLocks noChangeArrowheads="1"/>
          </p:cNvSpPr>
          <p:nvPr/>
        </p:nvSpPr>
        <p:spPr bwMode="auto">
          <a:xfrm>
            <a:off x="7711657" y="4930754"/>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8" name="Oval 7"/>
          <p:cNvSpPr>
            <a:spLocks noChangeArrowheads="1"/>
          </p:cNvSpPr>
          <p:nvPr/>
        </p:nvSpPr>
        <p:spPr bwMode="auto">
          <a:xfrm>
            <a:off x="8702257" y="4930754"/>
            <a:ext cx="304800" cy="304800"/>
          </a:xfrm>
          <a:prstGeom prst="roundRect">
            <a:avLst/>
          </a:prstGeom>
          <a:solidFill>
            <a:schemeClr val="bg1">
              <a:lumMod val="7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3" name="Line 12"/>
          <p:cNvSpPr>
            <a:spLocks noChangeShapeType="1"/>
          </p:cNvSpPr>
          <p:nvPr/>
        </p:nvSpPr>
        <p:spPr bwMode="auto">
          <a:xfrm>
            <a:off x="7254457" y="5086575"/>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9" name="Line 18"/>
          <p:cNvSpPr>
            <a:spLocks noChangeShapeType="1"/>
          </p:cNvSpPr>
          <p:nvPr/>
        </p:nvSpPr>
        <p:spPr bwMode="auto">
          <a:xfrm>
            <a:off x="8016457" y="5083154"/>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5" name="Line 12"/>
          <p:cNvSpPr>
            <a:spLocks noChangeShapeType="1"/>
          </p:cNvSpPr>
          <p:nvPr/>
        </p:nvSpPr>
        <p:spPr bwMode="auto">
          <a:xfrm>
            <a:off x="6464561" y="5108661"/>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7" name="Text Box 19"/>
          <p:cNvSpPr txBox="1">
            <a:spLocks noChangeArrowheads="1"/>
          </p:cNvSpPr>
          <p:nvPr/>
        </p:nvSpPr>
        <p:spPr bwMode="auto">
          <a:xfrm>
            <a:off x="8156713" y="4964134"/>
            <a:ext cx="457200" cy="457200"/>
          </a:xfrm>
          <a:prstGeom prst="rect">
            <a:avLst/>
          </a:prstGeom>
          <a:noFill/>
          <a:ln w="9525">
            <a:noFill/>
            <a:miter lim="800000"/>
            <a:headEnd/>
            <a:tailEnd/>
          </a:ln>
        </p:spPr>
        <p:txBody>
          <a:bodyPr>
            <a:prstTxWarp prst="textNoShape">
              <a:avLst/>
            </a:prstTxWarp>
            <a:spAutoFit/>
          </a:bodyPr>
          <a:lstStyle/>
          <a:p>
            <a:pPr marL="0" marR="0" lvl="0" indent="0" algn="l" defTabSz="457200" rtl="0" eaLnBrk="0" fontAlgn="auto" latinLnBrk="0" hangingPunct="0">
              <a:lnSpc>
                <a:spcPct val="100000"/>
              </a:lnSpc>
              <a:spcBef>
                <a:spcPct val="50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pitchFamily="26" charset="-128"/>
                <a:cs typeface="ＭＳ Ｐゴシック" pitchFamily="26" charset="-128"/>
              </a:rPr>
              <a:t>…</a:t>
            </a:r>
          </a:p>
        </p:txBody>
      </p:sp>
      <p:sp>
        <p:nvSpPr>
          <p:cNvPr id="80" name="TextBox 79"/>
          <p:cNvSpPr txBox="1"/>
          <p:nvPr/>
        </p:nvSpPr>
        <p:spPr>
          <a:xfrm>
            <a:off x="3568150" y="4213468"/>
            <a:ext cx="403839"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0" u="none" strike="noStrike" kern="1200" cap="none" spc="0" normalizeH="0" baseline="0" noProof="0" dirty="0">
                <a:ln>
                  <a:noFill/>
                </a:ln>
                <a:solidFill>
                  <a:prstClr val="black"/>
                </a:solidFill>
                <a:effectLst/>
                <a:uLnTx/>
                <a:uFillTx/>
                <a:latin typeface="Times New Roman"/>
                <a:ea typeface="+mn-ea"/>
                <a:cs typeface="Times New Roman"/>
              </a:rPr>
              <a:t>a)</a:t>
            </a:r>
            <a:endParaRPr kumimoji="0" lang="en-CA" sz="2200" b="0" i="0" u="none" strike="noStrike" kern="1200" cap="none" spc="0" normalizeH="0" baseline="-25000" noProof="0" dirty="0">
              <a:ln>
                <a:noFill/>
              </a:ln>
              <a:solidFill>
                <a:prstClr val="black"/>
              </a:solidFill>
              <a:effectLst/>
              <a:uLnTx/>
              <a:uFillTx/>
              <a:latin typeface="Times New Roman"/>
              <a:ea typeface="+mn-ea"/>
              <a:cs typeface="Times New Roman"/>
            </a:endParaRPr>
          </a:p>
        </p:txBody>
      </p:sp>
      <p:sp>
        <p:nvSpPr>
          <p:cNvPr id="81" name="TextBox 80"/>
          <p:cNvSpPr txBox="1"/>
          <p:nvPr/>
        </p:nvSpPr>
        <p:spPr>
          <a:xfrm>
            <a:off x="4267570" y="4216563"/>
            <a:ext cx="419681" cy="43088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2200" b="0" i="0" u="none" strike="noStrike" kern="1200" cap="none" spc="0" normalizeH="0" baseline="0" noProof="0" dirty="0">
                <a:ln>
                  <a:noFill/>
                </a:ln>
                <a:solidFill>
                  <a:prstClr val="black"/>
                </a:solidFill>
                <a:effectLst/>
                <a:uLnTx/>
                <a:uFillTx/>
                <a:latin typeface="Times New Roman"/>
                <a:ea typeface="+mn-ea"/>
                <a:cs typeface="Times New Roman"/>
              </a:rPr>
              <a:t>b)</a:t>
            </a:r>
            <a:endParaRPr kumimoji="0" lang="en-CA" sz="2200" b="0" i="0" u="none" strike="noStrike" kern="1200" cap="none" spc="0" normalizeH="0" baseline="-25000" noProof="0" dirty="0">
              <a:ln>
                <a:noFill/>
              </a:ln>
              <a:solidFill>
                <a:prstClr val="black"/>
              </a:solidFill>
              <a:effectLst/>
              <a:uLnTx/>
              <a:uFillTx/>
              <a:latin typeface="Times New Roman"/>
              <a:ea typeface="+mn-ea"/>
              <a:cs typeface="Times New Roman"/>
            </a:endParaRPr>
          </a:p>
        </p:txBody>
      </p:sp>
      <p:sp>
        <p:nvSpPr>
          <p:cNvPr id="82" name="Title 1"/>
          <p:cNvSpPr txBox="1">
            <a:spLocks/>
          </p:cNvSpPr>
          <p:nvPr/>
        </p:nvSpPr>
        <p:spPr>
          <a:xfrm>
            <a:off x="457200" y="1012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0" normalizeH="0" baseline="0" noProof="0" dirty="0">
                <a:ln>
                  <a:noFill/>
                </a:ln>
                <a:solidFill>
                  <a:prstClr val="black"/>
                </a:solidFill>
                <a:effectLst/>
                <a:uLnTx/>
                <a:uFillTx/>
                <a:latin typeface="Calibri"/>
                <a:ea typeface="+mj-ea"/>
                <a:cs typeface="+mj-cs"/>
              </a:rPr>
              <a:t>Other RNN architectures</a:t>
            </a:r>
          </a:p>
        </p:txBody>
      </p:sp>
      <p:sp>
        <p:nvSpPr>
          <p:cNvPr id="83" name="Content Placeholder 2"/>
          <p:cNvSpPr txBox="1">
            <a:spLocks/>
          </p:cNvSpPr>
          <p:nvPr/>
        </p:nvSpPr>
        <p:spPr>
          <a:xfrm>
            <a:off x="378810" y="925116"/>
            <a:ext cx="8686800" cy="351229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marR="0" lvl="0" indent="-457200" algn="l" defTabSz="457200" rtl="0" eaLnBrk="1" fontAlgn="auto" latinLnBrk="0" hangingPunct="1">
              <a:lnSpc>
                <a:spcPct val="100000"/>
              </a:lnSpc>
              <a:spcBef>
                <a:spcPct val="20000"/>
              </a:spcBef>
              <a:spcAft>
                <a:spcPts val="0"/>
              </a:spcAft>
              <a:buClrTx/>
              <a:buSzTx/>
              <a:buFont typeface="+mj-lt"/>
              <a:buAutoNum type="alphaLcParenR"/>
              <a:tabLst/>
              <a:defRPr/>
            </a:pPr>
            <a:r>
              <a:rPr kumimoji="0" lang="en-US" sz="2500" b="0" i="0" u="none" strike="noStrike" kern="1200" cap="none" spc="0" normalizeH="0" baseline="0" noProof="0" dirty="0">
                <a:ln>
                  <a:noFill/>
                </a:ln>
                <a:solidFill>
                  <a:prstClr val="black"/>
                </a:solidFill>
                <a:effectLst/>
                <a:uLnTx/>
                <a:uFillTx/>
                <a:latin typeface="Calibri"/>
                <a:ea typeface="+mn-ea"/>
                <a:cs typeface="+mn-cs"/>
              </a:rPr>
              <a:t>Recurrent networks can be made bidirectional, propagating information in both directions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They have been used for a wide variety of applications, including protein secondary structure prediction and handwriting recognition </a:t>
            </a:r>
          </a:p>
          <a:p>
            <a:pPr marL="457200" marR="0" lvl="0" indent="-457200" algn="l" defTabSz="457200" rtl="0" eaLnBrk="1" fontAlgn="auto" latinLnBrk="0" hangingPunct="1">
              <a:lnSpc>
                <a:spcPct val="100000"/>
              </a:lnSpc>
              <a:spcBef>
                <a:spcPct val="20000"/>
              </a:spcBef>
              <a:spcAft>
                <a:spcPts val="0"/>
              </a:spcAft>
              <a:buClrTx/>
              <a:buSzTx/>
              <a:buFont typeface="+mj-lt"/>
              <a:buAutoNum type="alphaLcParenR"/>
              <a:tabLst/>
              <a:defRPr/>
            </a:pPr>
            <a:r>
              <a:rPr kumimoji="0" lang="en-US" sz="2500" b="0" i="0" u="none" strike="noStrike" kern="1200" cap="none" spc="0" normalizeH="0" baseline="0" noProof="0" dirty="0">
                <a:ln>
                  <a:noFill/>
                </a:ln>
                <a:solidFill>
                  <a:prstClr val="black"/>
                </a:solidFill>
                <a:effectLst/>
                <a:uLnTx/>
                <a:uFillTx/>
                <a:latin typeface="Calibri"/>
                <a:ea typeface="+mn-ea"/>
                <a:cs typeface="+mn-cs"/>
              </a:rPr>
              <a:t>An “encoder-decoder” network creates a fixed-length vector representation for variable-length inputs, the encoding can be used to generate a variable-length sequence as the output </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Particularly useful for machine translation</a:t>
            </a:r>
            <a:endParaRPr kumimoji="0" lang="en-CA" sz="20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flipH="1">
            <a:off x="457187" y="159023"/>
            <a:ext cx="401872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We are innovating!</a:t>
            </a:r>
            <a:endParaRPr dirty="0"/>
          </a:p>
        </p:txBody>
      </p:sp>
      <p:sp>
        <p:nvSpPr>
          <p:cNvPr id="89" name="Google Shape;89;p13"/>
          <p:cNvSpPr/>
          <p:nvPr/>
        </p:nvSpPr>
        <p:spPr>
          <a:xfrm>
            <a:off x="222424" y="754557"/>
            <a:ext cx="8594100" cy="6008100"/>
          </a:xfrm>
          <a:prstGeom prst="rect">
            <a:avLst/>
          </a:prstGeom>
          <a:solidFill>
            <a:schemeClr val="tx1"/>
          </a:solidFill>
          <a:ln w="508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dirty="0"/>
          </a:p>
        </p:txBody>
      </p:sp>
      <p:sp>
        <p:nvSpPr>
          <p:cNvPr id="107" name="Google Shape;107;p13"/>
          <p:cNvSpPr txBox="1"/>
          <p:nvPr/>
        </p:nvSpPr>
        <p:spPr>
          <a:xfrm>
            <a:off x="826800" y="44703"/>
            <a:ext cx="8031812" cy="709854"/>
          </a:xfrm>
          <a:prstGeom prst="rect">
            <a:avLst/>
          </a:prstGeom>
          <a:noFill/>
          <a:ln>
            <a:noFill/>
          </a:ln>
        </p:spPr>
        <p:txBody>
          <a:bodyPr spcFirstLastPara="1" wrap="square" lIns="91425" tIns="45700" rIns="91425" bIns="45700" anchor="ctr" anchorCtr="0">
            <a:noAutofit/>
          </a:body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pic>
        <p:nvPicPr>
          <p:cNvPr id="15" name="Picture 14">
            <a:extLst>
              <a:ext uri="{FF2B5EF4-FFF2-40B4-BE49-F238E27FC236}">
                <a16:creationId xmlns:a16="http://schemas.microsoft.com/office/drawing/2014/main" id="{429EE2C3-C151-4046-81D9-D9300DD9DBD0}"/>
              </a:ext>
            </a:extLst>
          </p:cNvPr>
          <p:cNvPicPr>
            <a:picLocks noChangeAspect="1"/>
          </p:cNvPicPr>
          <p:nvPr/>
        </p:nvPicPr>
        <p:blipFill>
          <a:blip r:embed="rId3"/>
          <a:stretch>
            <a:fillRect/>
          </a:stretch>
        </p:blipFill>
        <p:spPr>
          <a:xfrm>
            <a:off x="570810" y="1427034"/>
            <a:ext cx="4505246" cy="4579994"/>
          </a:xfrm>
          <a:prstGeom prst="rect">
            <a:avLst/>
          </a:prstGeom>
        </p:spPr>
      </p:pic>
      <p:pic>
        <p:nvPicPr>
          <p:cNvPr id="16" name="Picture 2" descr="Image result for robot icon">
            <a:extLst>
              <a:ext uri="{FF2B5EF4-FFF2-40B4-BE49-F238E27FC236}">
                <a16:creationId xmlns:a16="http://schemas.microsoft.com/office/drawing/2014/main" id="{42DE7DA6-5B00-44A8-A570-82ADCADF82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92" r="7714"/>
          <a:stretch/>
        </p:blipFill>
        <p:spPr bwMode="auto">
          <a:xfrm>
            <a:off x="6279721" y="3717031"/>
            <a:ext cx="2471683" cy="2956791"/>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E3D19FFD-FCF4-49B2-9DD5-6743B70BCF56}"/>
              </a:ext>
            </a:extLst>
          </p:cNvPr>
          <p:cNvSpPr/>
          <p:nvPr/>
        </p:nvSpPr>
        <p:spPr>
          <a:xfrm>
            <a:off x="5572539" y="965260"/>
            <a:ext cx="2448272" cy="2448272"/>
          </a:xfrm>
          <a:prstGeom prst="wedgeEllipseCallout">
            <a:avLst>
              <a:gd name="adj1" fmla="val 14960"/>
              <a:gd name="adj2" fmla="val 8428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4F767EB-E7A8-4F02-8E60-74B78F10FEA2}"/>
              </a:ext>
            </a:extLst>
          </p:cNvPr>
          <p:cNvSpPr/>
          <p:nvPr/>
        </p:nvSpPr>
        <p:spPr>
          <a:xfrm>
            <a:off x="5173155" y="1575663"/>
            <a:ext cx="3247039" cy="1200329"/>
          </a:xfrm>
          <a:prstGeom prst="rect">
            <a:avLst/>
          </a:prstGeom>
          <a:noFill/>
        </p:spPr>
        <p:txBody>
          <a:bodyPr wrap="square" lIns="91440" tIns="45720" rIns="91440" bIns="45720">
            <a:spAutoFit/>
          </a:bodyPr>
          <a:lstStyle/>
          <a:p>
            <a:pPr algn="ctr"/>
            <a:r>
              <a:rPr lang="en-US" sz="3600" dirty="0">
                <a:ln w="0">
                  <a:solidFill>
                    <a:srgbClr val="FF0000"/>
                  </a:solidFill>
                </a:ln>
                <a:gradFill>
                  <a:gsLst>
                    <a:gs pos="21000">
                      <a:srgbClr val="53575C"/>
                    </a:gs>
                    <a:gs pos="88000">
                      <a:srgbClr val="C5C7CA"/>
                    </a:gs>
                  </a:gsLst>
                  <a:lin ang="5400000"/>
                </a:gradFill>
                <a:latin typeface="Times New Roman" panose="02020603050405020304" pitchFamily="18" charset="0"/>
                <a:cs typeface="Times New Roman" panose="02020603050405020304" pitchFamily="18" charset="0"/>
              </a:rPr>
              <a:t>Challenge accepted!</a:t>
            </a:r>
            <a:endParaRPr lang="en-US" sz="3600" b="0" cap="none" spc="0" dirty="0">
              <a:ln w="0">
                <a:solidFill>
                  <a:srgbClr val="FF0000"/>
                </a:solidFill>
              </a:ln>
              <a:gradFill>
                <a:gsLst>
                  <a:gs pos="21000">
                    <a:srgbClr val="53575C"/>
                  </a:gs>
                  <a:gs pos="88000">
                    <a:srgbClr val="C5C7CA"/>
                  </a:gs>
                </a:gsLst>
                <a:lin ang="5400000"/>
              </a:gra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96994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 name="Oval 4"/>
          <p:cNvSpPr>
            <a:spLocks noChangeArrowheads="1"/>
          </p:cNvSpPr>
          <p:nvPr/>
        </p:nvSpPr>
        <p:spPr bwMode="auto">
          <a:xfrm>
            <a:off x="2344150" y="56920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8" name="Oval 5"/>
          <p:cNvSpPr>
            <a:spLocks noChangeArrowheads="1"/>
          </p:cNvSpPr>
          <p:nvPr/>
        </p:nvSpPr>
        <p:spPr bwMode="auto">
          <a:xfrm>
            <a:off x="1582150" y="56920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9" name="Oval 6"/>
          <p:cNvSpPr>
            <a:spLocks noChangeArrowheads="1"/>
          </p:cNvSpPr>
          <p:nvPr/>
        </p:nvSpPr>
        <p:spPr bwMode="auto">
          <a:xfrm>
            <a:off x="3106150" y="56920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0" name="Oval 7"/>
          <p:cNvSpPr>
            <a:spLocks noChangeArrowheads="1"/>
          </p:cNvSpPr>
          <p:nvPr/>
        </p:nvSpPr>
        <p:spPr bwMode="auto">
          <a:xfrm>
            <a:off x="4096750" y="56920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1" name="Oval 8"/>
          <p:cNvSpPr>
            <a:spLocks noChangeArrowheads="1"/>
          </p:cNvSpPr>
          <p:nvPr/>
        </p:nvSpPr>
        <p:spPr bwMode="auto">
          <a:xfrm>
            <a:off x="2344150" y="63778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2" name="Oval 9"/>
          <p:cNvSpPr>
            <a:spLocks noChangeArrowheads="1"/>
          </p:cNvSpPr>
          <p:nvPr/>
        </p:nvSpPr>
        <p:spPr bwMode="auto">
          <a:xfrm>
            <a:off x="1582150" y="63778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3" name="Oval 10"/>
          <p:cNvSpPr>
            <a:spLocks noChangeArrowheads="1"/>
          </p:cNvSpPr>
          <p:nvPr/>
        </p:nvSpPr>
        <p:spPr bwMode="auto">
          <a:xfrm>
            <a:off x="3106150" y="63778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4" name="Oval 11"/>
          <p:cNvSpPr>
            <a:spLocks noChangeArrowheads="1"/>
          </p:cNvSpPr>
          <p:nvPr/>
        </p:nvSpPr>
        <p:spPr bwMode="auto">
          <a:xfrm>
            <a:off x="4096750" y="6377852"/>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5" name="Line 12"/>
          <p:cNvSpPr>
            <a:spLocks noChangeShapeType="1"/>
          </p:cNvSpPr>
          <p:nvPr/>
        </p:nvSpPr>
        <p:spPr bwMode="auto">
          <a:xfrm>
            <a:off x="1886950" y="5844452"/>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6" name="Line 13"/>
          <p:cNvSpPr>
            <a:spLocks noChangeShapeType="1"/>
          </p:cNvSpPr>
          <p:nvPr/>
        </p:nvSpPr>
        <p:spPr bwMode="auto">
          <a:xfrm>
            <a:off x="1734550" y="599685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7" name="Line 14"/>
          <p:cNvSpPr>
            <a:spLocks noChangeShapeType="1"/>
          </p:cNvSpPr>
          <p:nvPr/>
        </p:nvSpPr>
        <p:spPr bwMode="auto">
          <a:xfrm>
            <a:off x="2496550" y="599685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8" name="Line 15"/>
          <p:cNvSpPr>
            <a:spLocks noChangeShapeType="1"/>
          </p:cNvSpPr>
          <p:nvPr/>
        </p:nvSpPr>
        <p:spPr bwMode="auto">
          <a:xfrm>
            <a:off x="3258550" y="599685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9" name="Line 16"/>
          <p:cNvSpPr>
            <a:spLocks noChangeShapeType="1"/>
          </p:cNvSpPr>
          <p:nvPr/>
        </p:nvSpPr>
        <p:spPr bwMode="auto">
          <a:xfrm>
            <a:off x="4249150" y="599685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0" name="Line 17"/>
          <p:cNvSpPr>
            <a:spLocks noChangeShapeType="1"/>
          </p:cNvSpPr>
          <p:nvPr/>
        </p:nvSpPr>
        <p:spPr bwMode="auto">
          <a:xfrm>
            <a:off x="2648950" y="5844452"/>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1" name="Line 18"/>
          <p:cNvSpPr>
            <a:spLocks noChangeShapeType="1"/>
          </p:cNvSpPr>
          <p:nvPr/>
        </p:nvSpPr>
        <p:spPr bwMode="auto">
          <a:xfrm>
            <a:off x="3410950" y="5844452"/>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2" name="Text Box 19"/>
          <p:cNvSpPr txBox="1">
            <a:spLocks noChangeArrowheads="1"/>
          </p:cNvSpPr>
          <p:nvPr/>
        </p:nvSpPr>
        <p:spPr bwMode="auto">
          <a:xfrm>
            <a:off x="3563350" y="6225452"/>
            <a:ext cx="457200" cy="457200"/>
          </a:xfrm>
          <a:prstGeom prst="rect">
            <a:avLst/>
          </a:prstGeom>
          <a:noFill/>
          <a:ln w="9525">
            <a:noFill/>
            <a:miter lim="800000"/>
            <a:headEnd/>
            <a:tailEnd/>
          </a:ln>
        </p:spPr>
        <p:txBody>
          <a:bodyPr>
            <a:prstTxWarp prst="textNoShape">
              <a:avLst/>
            </a:prstTxWarp>
            <a:spAutoFit/>
          </a:bodyPr>
          <a:lstStyle/>
          <a:p>
            <a:pPr marL="0" marR="0" lvl="0" indent="0" algn="l" defTabSz="457200" rtl="0" eaLnBrk="0" fontAlgn="auto" latinLnBrk="0" hangingPunct="0">
              <a:lnSpc>
                <a:spcPct val="100000"/>
              </a:lnSpc>
              <a:spcBef>
                <a:spcPct val="50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pitchFamily="26" charset="-128"/>
                <a:cs typeface="ＭＳ Ｐゴシック" pitchFamily="26" charset="-128"/>
              </a:rPr>
              <a:t>…</a:t>
            </a:r>
          </a:p>
        </p:txBody>
      </p:sp>
      <p:sp>
        <p:nvSpPr>
          <p:cNvPr id="183" name="Oval 4"/>
          <p:cNvSpPr>
            <a:spLocks noChangeArrowheads="1"/>
          </p:cNvSpPr>
          <p:nvPr/>
        </p:nvSpPr>
        <p:spPr bwMode="auto">
          <a:xfrm>
            <a:off x="5652432" y="2876314"/>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4" name="Oval 5"/>
          <p:cNvSpPr>
            <a:spLocks noChangeArrowheads="1"/>
          </p:cNvSpPr>
          <p:nvPr/>
        </p:nvSpPr>
        <p:spPr bwMode="auto">
          <a:xfrm>
            <a:off x="4890432" y="2876314"/>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5" name="Oval 6"/>
          <p:cNvSpPr>
            <a:spLocks noChangeArrowheads="1"/>
          </p:cNvSpPr>
          <p:nvPr/>
        </p:nvSpPr>
        <p:spPr bwMode="auto">
          <a:xfrm>
            <a:off x="6414432" y="2876314"/>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6" name="Oval 7"/>
          <p:cNvSpPr>
            <a:spLocks noChangeArrowheads="1"/>
          </p:cNvSpPr>
          <p:nvPr/>
        </p:nvSpPr>
        <p:spPr bwMode="auto">
          <a:xfrm>
            <a:off x="7405032" y="2876314"/>
            <a:ext cx="304800" cy="304800"/>
          </a:xfrm>
          <a:prstGeom prst="ellipse">
            <a:avLst/>
          </a:prstGeom>
          <a:no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7" name="Line 13"/>
          <p:cNvSpPr>
            <a:spLocks noChangeShapeType="1"/>
          </p:cNvSpPr>
          <p:nvPr/>
        </p:nvSpPr>
        <p:spPr bwMode="auto">
          <a:xfrm>
            <a:off x="5042832" y="3181114"/>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8" name="Line 14"/>
          <p:cNvSpPr>
            <a:spLocks noChangeShapeType="1"/>
          </p:cNvSpPr>
          <p:nvPr/>
        </p:nvSpPr>
        <p:spPr bwMode="auto">
          <a:xfrm>
            <a:off x="5804832" y="3181114"/>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9" name="Line 15"/>
          <p:cNvSpPr>
            <a:spLocks noChangeShapeType="1"/>
          </p:cNvSpPr>
          <p:nvPr/>
        </p:nvSpPr>
        <p:spPr bwMode="auto">
          <a:xfrm>
            <a:off x="6566832" y="3181114"/>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0" name="Line 16"/>
          <p:cNvSpPr>
            <a:spLocks noChangeShapeType="1"/>
          </p:cNvSpPr>
          <p:nvPr/>
        </p:nvSpPr>
        <p:spPr bwMode="auto">
          <a:xfrm>
            <a:off x="7557432" y="3181114"/>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1" name="Oval 4"/>
          <p:cNvSpPr>
            <a:spLocks noChangeArrowheads="1"/>
          </p:cNvSpPr>
          <p:nvPr/>
        </p:nvSpPr>
        <p:spPr bwMode="auto">
          <a:xfrm>
            <a:off x="2344150" y="4997307"/>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2" name="Oval 5"/>
          <p:cNvSpPr>
            <a:spLocks noChangeArrowheads="1"/>
          </p:cNvSpPr>
          <p:nvPr/>
        </p:nvSpPr>
        <p:spPr bwMode="auto">
          <a:xfrm>
            <a:off x="1582150" y="4997307"/>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3" name="Oval 6"/>
          <p:cNvSpPr>
            <a:spLocks noChangeArrowheads="1"/>
          </p:cNvSpPr>
          <p:nvPr/>
        </p:nvSpPr>
        <p:spPr bwMode="auto">
          <a:xfrm>
            <a:off x="3106150" y="499730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4" name="Oval 7"/>
          <p:cNvSpPr>
            <a:spLocks noChangeArrowheads="1"/>
          </p:cNvSpPr>
          <p:nvPr/>
        </p:nvSpPr>
        <p:spPr bwMode="auto">
          <a:xfrm>
            <a:off x="4096750" y="499730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5" name="Line 12"/>
          <p:cNvSpPr>
            <a:spLocks noChangeShapeType="1"/>
          </p:cNvSpPr>
          <p:nvPr/>
        </p:nvSpPr>
        <p:spPr bwMode="auto">
          <a:xfrm>
            <a:off x="1886950" y="5149707"/>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6" name="Line 13"/>
          <p:cNvSpPr>
            <a:spLocks noChangeShapeType="1"/>
          </p:cNvSpPr>
          <p:nvPr/>
        </p:nvSpPr>
        <p:spPr bwMode="auto">
          <a:xfrm>
            <a:off x="1734550" y="5302107"/>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7" name="Line 14"/>
          <p:cNvSpPr>
            <a:spLocks noChangeShapeType="1"/>
          </p:cNvSpPr>
          <p:nvPr/>
        </p:nvSpPr>
        <p:spPr bwMode="auto">
          <a:xfrm>
            <a:off x="2496550" y="5302107"/>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8" name="Line 15"/>
          <p:cNvSpPr>
            <a:spLocks noChangeShapeType="1"/>
          </p:cNvSpPr>
          <p:nvPr/>
        </p:nvSpPr>
        <p:spPr bwMode="auto">
          <a:xfrm>
            <a:off x="3258550" y="5302107"/>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9" name="Line 16"/>
          <p:cNvSpPr>
            <a:spLocks noChangeShapeType="1"/>
          </p:cNvSpPr>
          <p:nvPr/>
        </p:nvSpPr>
        <p:spPr bwMode="auto">
          <a:xfrm>
            <a:off x="4249150" y="5302107"/>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0" name="Line 17"/>
          <p:cNvSpPr>
            <a:spLocks noChangeShapeType="1"/>
          </p:cNvSpPr>
          <p:nvPr/>
        </p:nvSpPr>
        <p:spPr bwMode="auto">
          <a:xfrm>
            <a:off x="2648950" y="5149707"/>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1" name="Line 18"/>
          <p:cNvSpPr>
            <a:spLocks noChangeShapeType="1"/>
          </p:cNvSpPr>
          <p:nvPr/>
        </p:nvSpPr>
        <p:spPr bwMode="auto">
          <a:xfrm>
            <a:off x="3410950" y="5149707"/>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2" name="Oval 4"/>
          <p:cNvSpPr>
            <a:spLocks noChangeArrowheads="1"/>
          </p:cNvSpPr>
          <p:nvPr/>
        </p:nvSpPr>
        <p:spPr bwMode="auto">
          <a:xfrm>
            <a:off x="5652432" y="3562114"/>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3" name="Oval 5"/>
          <p:cNvSpPr>
            <a:spLocks noChangeArrowheads="1"/>
          </p:cNvSpPr>
          <p:nvPr/>
        </p:nvSpPr>
        <p:spPr bwMode="auto">
          <a:xfrm>
            <a:off x="4890432" y="3562114"/>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4" name="Oval 6"/>
          <p:cNvSpPr>
            <a:spLocks noChangeArrowheads="1"/>
          </p:cNvSpPr>
          <p:nvPr/>
        </p:nvSpPr>
        <p:spPr bwMode="auto">
          <a:xfrm>
            <a:off x="6414432" y="3562114"/>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5" name="Oval 7"/>
          <p:cNvSpPr>
            <a:spLocks noChangeArrowheads="1"/>
          </p:cNvSpPr>
          <p:nvPr/>
        </p:nvSpPr>
        <p:spPr bwMode="auto">
          <a:xfrm>
            <a:off x="7405032" y="3562114"/>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6" name="Line 12"/>
          <p:cNvSpPr>
            <a:spLocks noChangeShapeType="1"/>
          </p:cNvSpPr>
          <p:nvPr/>
        </p:nvSpPr>
        <p:spPr bwMode="auto">
          <a:xfrm>
            <a:off x="5195232" y="3714514"/>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7" name="Line 13"/>
          <p:cNvSpPr>
            <a:spLocks noChangeShapeType="1"/>
          </p:cNvSpPr>
          <p:nvPr/>
        </p:nvSpPr>
        <p:spPr bwMode="auto">
          <a:xfrm>
            <a:off x="5042832" y="3866914"/>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8" name="Line 14"/>
          <p:cNvSpPr>
            <a:spLocks noChangeShapeType="1"/>
          </p:cNvSpPr>
          <p:nvPr/>
        </p:nvSpPr>
        <p:spPr bwMode="auto">
          <a:xfrm>
            <a:off x="5804832" y="3866914"/>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9" name="Line 15"/>
          <p:cNvSpPr>
            <a:spLocks noChangeShapeType="1"/>
          </p:cNvSpPr>
          <p:nvPr/>
        </p:nvSpPr>
        <p:spPr bwMode="auto">
          <a:xfrm>
            <a:off x="6566832" y="3866914"/>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0" name="Line 16"/>
          <p:cNvSpPr>
            <a:spLocks noChangeShapeType="1"/>
          </p:cNvSpPr>
          <p:nvPr/>
        </p:nvSpPr>
        <p:spPr bwMode="auto">
          <a:xfrm>
            <a:off x="7557432" y="3866914"/>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1" name="Line 17"/>
          <p:cNvSpPr>
            <a:spLocks noChangeShapeType="1"/>
          </p:cNvSpPr>
          <p:nvPr/>
        </p:nvSpPr>
        <p:spPr bwMode="auto">
          <a:xfrm>
            <a:off x="5957232" y="3714514"/>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2" name="Line 18"/>
          <p:cNvSpPr>
            <a:spLocks noChangeShapeType="1"/>
          </p:cNvSpPr>
          <p:nvPr/>
        </p:nvSpPr>
        <p:spPr bwMode="auto">
          <a:xfrm>
            <a:off x="6719232" y="3714514"/>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4" name="Oval 4"/>
          <p:cNvSpPr>
            <a:spLocks noChangeArrowheads="1"/>
          </p:cNvSpPr>
          <p:nvPr/>
        </p:nvSpPr>
        <p:spPr bwMode="auto">
          <a:xfrm>
            <a:off x="2347936" y="3595243"/>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5" name="Oval 5"/>
          <p:cNvSpPr>
            <a:spLocks noChangeArrowheads="1"/>
          </p:cNvSpPr>
          <p:nvPr/>
        </p:nvSpPr>
        <p:spPr bwMode="auto">
          <a:xfrm>
            <a:off x="1585936" y="3595243"/>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6" name="Oval 6"/>
          <p:cNvSpPr>
            <a:spLocks noChangeArrowheads="1"/>
          </p:cNvSpPr>
          <p:nvPr/>
        </p:nvSpPr>
        <p:spPr bwMode="auto">
          <a:xfrm>
            <a:off x="3109936" y="3595243"/>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7" name="Oval 7"/>
          <p:cNvSpPr>
            <a:spLocks noChangeArrowheads="1"/>
          </p:cNvSpPr>
          <p:nvPr/>
        </p:nvSpPr>
        <p:spPr bwMode="auto">
          <a:xfrm>
            <a:off x="4100536" y="3595243"/>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8" name="Line 12"/>
          <p:cNvSpPr>
            <a:spLocks noChangeShapeType="1"/>
          </p:cNvSpPr>
          <p:nvPr/>
        </p:nvSpPr>
        <p:spPr bwMode="auto">
          <a:xfrm>
            <a:off x="1890736" y="3747643"/>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9" name="Line 13"/>
          <p:cNvSpPr>
            <a:spLocks noChangeShapeType="1"/>
          </p:cNvSpPr>
          <p:nvPr/>
        </p:nvSpPr>
        <p:spPr bwMode="auto">
          <a:xfrm>
            <a:off x="1738336" y="3911086"/>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0" name="Line 14"/>
          <p:cNvSpPr>
            <a:spLocks noChangeShapeType="1"/>
          </p:cNvSpPr>
          <p:nvPr/>
        </p:nvSpPr>
        <p:spPr bwMode="auto">
          <a:xfrm>
            <a:off x="2500336" y="3911086"/>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1" name="Line 15"/>
          <p:cNvSpPr>
            <a:spLocks noChangeShapeType="1"/>
          </p:cNvSpPr>
          <p:nvPr/>
        </p:nvSpPr>
        <p:spPr bwMode="auto">
          <a:xfrm>
            <a:off x="3262336" y="3911086"/>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2" name="Line 16"/>
          <p:cNvSpPr>
            <a:spLocks noChangeShapeType="1"/>
          </p:cNvSpPr>
          <p:nvPr/>
        </p:nvSpPr>
        <p:spPr bwMode="auto">
          <a:xfrm>
            <a:off x="4252936" y="3911086"/>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3" name="Line 17"/>
          <p:cNvSpPr>
            <a:spLocks noChangeShapeType="1"/>
          </p:cNvSpPr>
          <p:nvPr/>
        </p:nvSpPr>
        <p:spPr bwMode="auto">
          <a:xfrm>
            <a:off x="2652736" y="3747643"/>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4" name="Line 18"/>
          <p:cNvSpPr>
            <a:spLocks noChangeShapeType="1"/>
          </p:cNvSpPr>
          <p:nvPr/>
        </p:nvSpPr>
        <p:spPr bwMode="auto">
          <a:xfrm>
            <a:off x="3414736" y="3747643"/>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5" name="Oval 4"/>
          <p:cNvSpPr>
            <a:spLocks noChangeArrowheads="1"/>
          </p:cNvSpPr>
          <p:nvPr/>
        </p:nvSpPr>
        <p:spPr bwMode="auto">
          <a:xfrm>
            <a:off x="5652432" y="567149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6" name="Oval 5"/>
          <p:cNvSpPr>
            <a:spLocks noChangeArrowheads="1"/>
          </p:cNvSpPr>
          <p:nvPr/>
        </p:nvSpPr>
        <p:spPr bwMode="auto">
          <a:xfrm>
            <a:off x="4890432" y="567149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7" name="Oval 6"/>
          <p:cNvSpPr>
            <a:spLocks noChangeArrowheads="1"/>
          </p:cNvSpPr>
          <p:nvPr/>
        </p:nvSpPr>
        <p:spPr bwMode="auto">
          <a:xfrm>
            <a:off x="6414432" y="567149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8" name="Oval 7"/>
          <p:cNvSpPr>
            <a:spLocks noChangeArrowheads="1"/>
          </p:cNvSpPr>
          <p:nvPr/>
        </p:nvSpPr>
        <p:spPr bwMode="auto">
          <a:xfrm>
            <a:off x="7405032" y="567149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3" name="Line 12"/>
          <p:cNvSpPr>
            <a:spLocks noChangeShapeType="1"/>
          </p:cNvSpPr>
          <p:nvPr/>
        </p:nvSpPr>
        <p:spPr bwMode="auto">
          <a:xfrm>
            <a:off x="5195232" y="5823897"/>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8" name="Line 17"/>
          <p:cNvSpPr>
            <a:spLocks noChangeShapeType="1"/>
          </p:cNvSpPr>
          <p:nvPr/>
        </p:nvSpPr>
        <p:spPr bwMode="auto">
          <a:xfrm>
            <a:off x="5957232" y="5823897"/>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39" name="Line 18"/>
          <p:cNvSpPr>
            <a:spLocks noChangeShapeType="1"/>
          </p:cNvSpPr>
          <p:nvPr/>
        </p:nvSpPr>
        <p:spPr bwMode="auto">
          <a:xfrm>
            <a:off x="6719232" y="5823897"/>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0" name="Text Box 19"/>
          <p:cNvSpPr txBox="1">
            <a:spLocks noChangeArrowheads="1"/>
          </p:cNvSpPr>
          <p:nvPr/>
        </p:nvSpPr>
        <p:spPr bwMode="auto">
          <a:xfrm>
            <a:off x="6816417" y="3104914"/>
            <a:ext cx="457200" cy="457200"/>
          </a:xfrm>
          <a:prstGeom prst="rect">
            <a:avLst/>
          </a:prstGeom>
          <a:noFill/>
          <a:ln w="9525">
            <a:noFill/>
            <a:miter lim="800000"/>
            <a:headEnd/>
            <a:tailEnd/>
          </a:ln>
        </p:spPr>
        <p:txBody>
          <a:bodyPr>
            <a:prstTxWarp prst="textNoShape">
              <a:avLst/>
            </a:prstTxWarp>
            <a:spAutoFit/>
          </a:bodyPr>
          <a:lstStyle/>
          <a:p>
            <a:pPr marL="0" marR="0" lvl="0" indent="0" algn="l" defTabSz="457200" rtl="0" eaLnBrk="0" fontAlgn="auto" latinLnBrk="0" hangingPunct="0">
              <a:lnSpc>
                <a:spcPct val="100000"/>
              </a:lnSpc>
              <a:spcBef>
                <a:spcPct val="500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pitchFamily="26" charset="-128"/>
                <a:cs typeface="ＭＳ Ｐゴシック" pitchFamily="26" charset="-128"/>
              </a:rPr>
              <a:t>…</a:t>
            </a:r>
          </a:p>
        </p:txBody>
      </p:sp>
      <p:sp>
        <p:nvSpPr>
          <p:cNvPr id="241" name="Oval 4"/>
          <p:cNvSpPr>
            <a:spLocks noChangeArrowheads="1"/>
          </p:cNvSpPr>
          <p:nvPr/>
        </p:nvSpPr>
        <p:spPr bwMode="auto">
          <a:xfrm>
            <a:off x="5652432" y="49767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2" name="Oval 5"/>
          <p:cNvSpPr>
            <a:spLocks noChangeArrowheads="1"/>
          </p:cNvSpPr>
          <p:nvPr/>
        </p:nvSpPr>
        <p:spPr bwMode="auto">
          <a:xfrm>
            <a:off x="4890432" y="49767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3" name="Oval 6"/>
          <p:cNvSpPr>
            <a:spLocks noChangeArrowheads="1"/>
          </p:cNvSpPr>
          <p:nvPr/>
        </p:nvSpPr>
        <p:spPr bwMode="auto">
          <a:xfrm>
            <a:off x="6414432" y="49767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4" name="Oval 7"/>
          <p:cNvSpPr>
            <a:spLocks noChangeArrowheads="1"/>
          </p:cNvSpPr>
          <p:nvPr/>
        </p:nvSpPr>
        <p:spPr bwMode="auto">
          <a:xfrm>
            <a:off x="7405032" y="497675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5" name="Line 12"/>
          <p:cNvSpPr>
            <a:spLocks noChangeShapeType="1"/>
          </p:cNvSpPr>
          <p:nvPr/>
        </p:nvSpPr>
        <p:spPr bwMode="auto">
          <a:xfrm>
            <a:off x="5195232" y="5129152"/>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6" name="Line 13"/>
          <p:cNvSpPr>
            <a:spLocks noChangeShapeType="1"/>
          </p:cNvSpPr>
          <p:nvPr/>
        </p:nvSpPr>
        <p:spPr bwMode="auto">
          <a:xfrm>
            <a:off x="5042832" y="528155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7" name="Line 14"/>
          <p:cNvSpPr>
            <a:spLocks noChangeShapeType="1"/>
          </p:cNvSpPr>
          <p:nvPr/>
        </p:nvSpPr>
        <p:spPr bwMode="auto">
          <a:xfrm>
            <a:off x="5804832" y="528155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8" name="Line 15"/>
          <p:cNvSpPr>
            <a:spLocks noChangeShapeType="1"/>
          </p:cNvSpPr>
          <p:nvPr/>
        </p:nvSpPr>
        <p:spPr bwMode="auto">
          <a:xfrm>
            <a:off x="6566832" y="528155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9" name="Line 16"/>
          <p:cNvSpPr>
            <a:spLocks noChangeShapeType="1"/>
          </p:cNvSpPr>
          <p:nvPr/>
        </p:nvSpPr>
        <p:spPr bwMode="auto">
          <a:xfrm>
            <a:off x="7557432" y="528155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0" name="Line 17"/>
          <p:cNvSpPr>
            <a:spLocks noChangeShapeType="1"/>
          </p:cNvSpPr>
          <p:nvPr/>
        </p:nvSpPr>
        <p:spPr bwMode="auto">
          <a:xfrm>
            <a:off x="5957232" y="5129152"/>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1" name="Line 18"/>
          <p:cNvSpPr>
            <a:spLocks noChangeShapeType="1"/>
          </p:cNvSpPr>
          <p:nvPr/>
        </p:nvSpPr>
        <p:spPr bwMode="auto">
          <a:xfrm>
            <a:off x="6719232" y="5129152"/>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4" name="Line 12"/>
          <p:cNvSpPr>
            <a:spLocks noChangeShapeType="1"/>
          </p:cNvSpPr>
          <p:nvPr/>
        </p:nvSpPr>
        <p:spPr bwMode="auto">
          <a:xfrm>
            <a:off x="4405336" y="3736600"/>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5" name="Line 12"/>
          <p:cNvSpPr>
            <a:spLocks noChangeShapeType="1"/>
          </p:cNvSpPr>
          <p:nvPr/>
        </p:nvSpPr>
        <p:spPr bwMode="auto">
          <a:xfrm>
            <a:off x="4405336" y="5845983"/>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6" name="Line 12"/>
          <p:cNvSpPr>
            <a:spLocks noChangeShapeType="1"/>
          </p:cNvSpPr>
          <p:nvPr/>
        </p:nvSpPr>
        <p:spPr bwMode="auto">
          <a:xfrm>
            <a:off x="4405336" y="5151238"/>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0" name="Oval 4"/>
          <p:cNvSpPr>
            <a:spLocks noChangeArrowheads="1"/>
          </p:cNvSpPr>
          <p:nvPr/>
        </p:nvSpPr>
        <p:spPr bwMode="auto">
          <a:xfrm>
            <a:off x="2358979" y="429165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1" name="Oval 5"/>
          <p:cNvSpPr>
            <a:spLocks noChangeArrowheads="1"/>
          </p:cNvSpPr>
          <p:nvPr/>
        </p:nvSpPr>
        <p:spPr bwMode="auto">
          <a:xfrm>
            <a:off x="1596979" y="4291657"/>
            <a:ext cx="304800" cy="304800"/>
          </a:xfrm>
          <a:prstGeom prst="roundRect">
            <a:avLst/>
          </a:prstGeom>
          <a:solidFill>
            <a:schemeClr val="bg1">
              <a:lumMod val="50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2" name="Oval 6"/>
          <p:cNvSpPr>
            <a:spLocks noChangeArrowheads="1"/>
          </p:cNvSpPr>
          <p:nvPr/>
        </p:nvSpPr>
        <p:spPr bwMode="auto">
          <a:xfrm>
            <a:off x="3120979" y="429165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3" name="Oval 7"/>
          <p:cNvSpPr>
            <a:spLocks noChangeArrowheads="1"/>
          </p:cNvSpPr>
          <p:nvPr/>
        </p:nvSpPr>
        <p:spPr bwMode="auto">
          <a:xfrm>
            <a:off x="4111579" y="4291657"/>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4" name="Line 12"/>
          <p:cNvSpPr>
            <a:spLocks noChangeShapeType="1"/>
          </p:cNvSpPr>
          <p:nvPr/>
        </p:nvSpPr>
        <p:spPr bwMode="auto">
          <a:xfrm>
            <a:off x="1901779" y="4444057"/>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5" name="Line 13"/>
          <p:cNvSpPr>
            <a:spLocks noChangeShapeType="1"/>
          </p:cNvSpPr>
          <p:nvPr/>
        </p:nvSpPr>
        <p:spPr bwMode="auto">
          <a:xfrm>
            <a:off x="1749379" y="4596457"/>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6" name="Line 14"/>
          <p:cNvSpPr>
            <a:spLocks noChangeShapeType="1"/>
          </p:cNvSpPr>
          <p:nvPr/>
        </p:nvSpPr>
        <p:spPr bwMode="auto">
          <a:xfrm>
            <a:off x="2511379" y="4596457"/>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7" name="Line 15"/>
          <p:cNvSpPr>
            <a:spLocks noChangeShapeType="1"/>
          </p:cNvSpPr>
          <p:nvPr/>
        </p:nvSpPr>
        <p:spPr bwMode="auto">
          <a:xfrm>
            <a:off x="3273379" y="4596457"/>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8" name="Line 16"/>
          <p:cNvSpPr>
            <a:spLocks noChangeShapeType="1"/>
          </p:cNvSpPr>
          <p:nvPr/>
        </p:nvSpPr>
        <p:spPr bwMode="auto">
          <a:xfrm>
            <a:off x="4263979" y="4596457"/>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9" name="Line 17"/>
          <p:cNvSpPr>
            <a:spLocks noChangeShapeType="1"/>
          </p:cNvSpPr>
          <p:nvPr/>
        </p:nvSpPr>
        <p:spPr bwMode="auto">
          <a:xfrm>
            <a:off x="2663779" y="4444057"/>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0" name="Line 18"/>
          <p:cNvSpPr>
            <a:spLocks noChangeShapeType="1"/>
          </p:cNvSpPr>
          <p:nvPr/>
        </p:nvSpPr>
        <p:spPr bwMode="auto">
          <a:xfrm>
            <a:off x="3425779" y="4444057"/>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1" name="Oval 4"/>
          <p:cNvSpPr>
            <a:spLocks noChangeArrowheads="1"/>
          </p:cNvSpPr>
          <p:nvPr/>
        </p:nvSpPr>
        <p:spPr bwMode="auto">
          <a:xfrm>
            <a:off x="5667261" y="427110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2" name="Oval 5"/>
          <p:cNvSpPr>
            <a:spLocks noChangeArrowheads="1"/>
          </p:cNvSpPr>
          <p:nvPr/>
        </p:nvSpPr>
        <p:spPr bwMode="auto">
          <a:xfrm>
            <a:off x="4905261" y="427110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3" name="Oval 6"/>
          <p:cNvSpPr>
            <a:spLocks noChangeArrowheads="1"/>
          </p:cNvSpPr>
          <p:nvPr/>
        </p:nvSpPr>
        <p:spPr bwMode="auto">
          <a:xfrm>
            <a:off x="6429261" y="427110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5" name="Oval 7"/>
          <p:cNvSpPr>
            <a:spLocks noChangeArrowheads="1"/>
          </p:cNvSpPr>
          <p:nvPr/>
        </p:nvSpPr>
        <p:spPr bwMode="auto">
          <a:xfrm>
            <a:off x="7419861" y="4271102"/>
            <a:ext cx="304800" cy="304800"/>
          </a:xfrm>
          <a:prstGeom prst="roundRect">
            <a:avLst/>
          </a:prstGeom>
          <a:solidFill>
            <a:schemeClr val="bg1">
              <a:lumMod val="85000"/>
            </a:schemeClr>
          </a:solidFill>
          <a:ln w="9525">
            <a:solidFill>
              <a:schemeClr val="tx1"/>
            </a:solidFill>
            <a:round/>
            <a:headEnd/>
            <a:tailEnd/>
          </a:ln>
        </p:spPr>
        <p:txBody>
          <a:bodyPr wrap="none" anchor="ct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1" name="Line 12"/>
          <p:cNvSpPr>
            <a:spLocks noChangeShapeType="1"/>
          </p:cNvSpPr>
          <p:nvPr/>
        </p:nvSpPr>
        <p:spPr bwMode="auto">
          <a:xfrm>
            <a:off x="5210061" y="4423502"/>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2" name="Line 13"/>
          <p:cNvSpPr>
            <a:spLocks noChangeShapeType="1"/>
          </p:cNvSpPr>
          <p:nvPr/>
        </p:nvSpPr>
        <p:spPr bwMode="auto">
          <a:xfrm>
            <a:off x="5057661" y="457590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3" name="Line 14"/>
          <p:cNvSpPr>
            <a:spLocks noChangeShapeType="1"/>
          </p:cNvSpPr>
          <p:nvPr/>
        </p:nvSpPr>
        <p:spPr bwMode="auto">
          <a:xfrm>
            <a:off x="5819661" y="457590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4" name="Line 15"/>
          <p:cNvSpPr>
            <a:spLocks noChangeShapeType="1"/>
          </p:cNvSpPr>
          <p:nvPr/>
        </p:nvSpPr>
        <p:spPr bwMode="auto">
          <a:xfrm>
            <a:off x="6581661" y="457590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2" name="Line 16"/>
          <p:cNvSpPr>
            <a:spLocks noChangeShapeType="1"/>
          </p:cNvSpPr>
          <p:nvPr/>
        </p:nvSpPr>
        <p:spPr bwMode="auto">
          <a:xfrm>
            <a:off x="7572261" y="4575902"/>
            <a:ext cx="0" cy="381000"/>
          </a:xfrm>
          <a:prstGeom prst="line">
            <a:avLst/>
          </a:prstGeom>
          <a:noFill/>
          <a:ln w="38100">
            <a:solidFill>
              <a:schemeClr val="tx1"/>
            </a:solidFill>
            <a:round/>
            <a:headEnd type="triangle"/>
            <a:tailEnd type="non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7" name="Line 17"/>
          <p:cNvSpPr>
            <a:spLocks noChangeShapeType="1"/>
          </p:cNvSpPr>
          <p:nvPr/>
        </p:nvSpPr>
        <p:spPr bwMode="auto">
          <a:xfrm>
            <a:off x="5972061" y="4423502"/>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8" name="Line 18"/>
          <p:cNvSpPr>
            <a:spLocks noChangeShapeType="1"/>
          </p:cNvSpPr>
          <p:nvPr/>
        </p:nvSpPr>
        <p:spPr bwMode="auto">
          <a:xfrm>
            <a:off x="6734061" y="4423502"/>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9" name="Line 12"/>
          <p:cNvSpPr>
            <a:spLocks noChangeShapeType="1"/>
          </p:cNvSpPr>
          <p:nvPr/>
        </p:nvSpPr>
        <p:spPr bwMode="auto">
          <a:xfrm>
            <a:off x="4420165" y="4445588"/>
            <a:ext cx="457200" cy="0"/>
          </a:xfrm>
          <a:prstGeom prst="line">
            <a:avLst/>
          </a:prstGeom>
          <a:noFill/>
          <a:ln w="38100">
            <a:solidFill>
              <a:schemeClr val="tx1"/>
            </a:solidFill>
            <a:round/>
            <a:headEnd/>
            <a:tailEnd type="triangle" w="med" len="med"/>
          </a:ln>
        </p:spPr>
        <p:txBody>
          <a:bodyPr>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5" name="Title 1"/>
          <p:cNvSpPr txBox="1">
            <a:spLocks/>
          </p:cNvSpPr>
          <p:nvPr/>
        </p:nvSpPr>
        <p:spPr>
          <a:xfrm>
            <a:off x="0" y="10128"/>
            <a:ext cx="906561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0" normalizeH="0" baseline="0" noProof="0" dirty="0">
                <a:ln>
                  <a:noFill/>
                </a:ln>
                <a:solidFill>
                  <a:prstClr val="black"/>
                </a:solidFill>
                <a:effectLst/>
                <a:uLnTx/>
                <a:uFillTx/>
                <a:latin typeface="Calibri"/>
                <a:ea typeface="+mj-ea"/>
                <a:cs typeface="+mj-cs"/>
              </a:rPr>
              <a:t>Deep encoder-decoder architectures</a:t>
            </a:r>
          </a:p>
        </p:txBody>
      </p:sp>
      <p:sp>
        <p:nvSpPr>
          <p:cNvPr id="106" name="Content Placeholder 2"/>
          <p:cNvSpPr txBox="1">
            <a:spLocks/>
          </p:cNvSpPr>
          <p:nvPr/>
        </p:nvSpPr>
        <p:spPr>
          <a:xfrm>
            <a:off x="378810" y="925116"/>
            <a:ext cx="8686800" cy="351229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Given enough data, a deep encoder-decoder architecture such as that below can yield results that compete with translation systems that have been hand-engineered over decades of research.</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200" b="0" i="0" u="none" strike="noStrike" kern="1200" cap="none" spc="0" normalizeH="0" baseline="0" noProof="0" dirty="0">
                <a:ln>
                  <a:noFill/>
                </a:ln>
                <a:solidFill>
                  <a:prstClr val="black"/>
                </a:solidFill>
                <a:effectLst/>
                <a:uLnTx/>
                <a:uFillTx/>
                <a:latin typeface="Calibri"/>
                <a:ea typeface="+mn-ea"/>
                <a:cs typeface="+mn-cs"/>
              </a:rPr>
              <a:t> The connectivity structure means that partial computations in the model can flow through the graph in a wave, illustrated </a:t>
            </a:r>
            <a:br>
              <a:rPr kumimoji="0" lang="en-US" sz="2200" b="0" i="0" u="none" strike="noStrike" kern="1200" cap="none" spc="0" normalizeH="0" baseline="0" noProof="0" dirty="0">
                <a:ln>
                  <a:noFill/>
                </a:ln>
                <a:solidFill>
                  <a:prstClr val="black"/>
                </a:solidFill>
                <a:effectLst/>
                <a:uLnTx/>
                <a:uFillTx/>
                <a:latin typeface="Calibri"/>
                <a:ea typeface="+mn-ea"/>
                <a:cs typeface="+mn-cs"/>
              </a:rPr>
            </a:br>
            <a:r>
              <a:rPr kumimoji="0" lang="en-US" sz="2200" b="0" i="0" u="none" strike="noStrike" kern="1200" cap="none" spc="0" normalizeH="0" baseline="0" noProof="0" dirty="0">
                <a:ln>
                  <a:noFill/>
                </a:ln>
                <a:solidFill>
                  <a:prstClr val="black"/>
                </a:solidFill>
                <a:effectLst/>
                <a:uLnTx/>
                <a:uFillTx/>
                <a:latin typeface="Calibri"/>
                <a:ea typeface="+mn-ea"/>
                <a:cs typeface="+mn-cs"/>
              </a:rPr>
              <a:t>by the darker nodes in the figure</a:t>
            </a:r>
            <a:r>
              <a:rPr kumimoji="0" lang="en-CA" sz="2200" b="0" i="0" u="none" strike="noStrike" kern="1200" cap="none" spc="0" normalizeH="0" baseline="0" noProof="0" dirty="0">
                <a:ln>
                  <a:noFill/>
                </a:ln>
                <a:solidFill>
                  <a:prstClr val="black"/>
                </a:solidFill>
                <a:effectLst/>
                <a:uLnTx/>
                <a:uFillTx/>
                <a:latin typeface="Calibri"/>
                <a:ea typeface="+mn-ea"/>
                <a:cs typeface="+mn-cs"/>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199" y="1315756"/>
            <a:ext cx="8463029" cy="5951505"/>
          </a:xfrm>
        </p:spPr>
        <p:txBody>
          <a:bodyPr>
            <a:normAutofit fontScale="70000" lnSpcReduction="20000"/>
          </a:bodyPr>
          <a:lstStyle/>
          <a:p>
            <a:pPr marL="0" indent="0">
              <a:buNone/>
            </a:pPr>
            <a:r>
              <a:rPr lang="en-US" b="1" dirty="0"/>
              <a:t>Recurrent neural networks</a:t>
            </a:r>
            <a:br>
              <a:rPr lang="en-US" b="1" dirty="0"/>
            </a:br>
            <a:endParaRPr lang="en-US" b="1" dirty="0"/>
          </a:p>
          <a:p>
            <a:r>
              <a:rPr lang="en-US" sz="3100" dirty="0"/>
              <a:t>Graves et al. (2009) demonstrate how recurrent neural networks are particularly effective at handwriting recognition, </a:t>
            </a:r>
          </a:p>
          <a:p>
            <a:r>
              <a:rPr lang="en-US" sz="3100" dirty="0"/>
              <a:t>Graves et al. (2013) apply recurrent neural networks to speech. </a:t>
            </a:r>
          </a:p>
          <a:p>
            <a:r>
              <a:rPr lang="en-US" sz="3100" dirty="0"/>
              <a:t>The form of gradient clipping presented above was proposed by </a:t>
            </a:r>
            <a:r>
              <a:rPr lang="en-US" sz="3100" dirty="0" err="1"/>
              <a:t>Pascanu</a:t>
            </a:r>
            <a:r>
              <a:rPr lang="en-US" sz="3100" dirty="0"/>
              <a:t> et al. (2013).</a:t>
            </a:r>
            <a:endParaRPr lang="en-CA" sz="3100" dirty="0"/>
          </a:p>
          <a:p>
            <a:r>
              <a:rPr lang="en-US" sz="3100" dirty="0" err="1"/>
              <a:t>Hochreiter</a:t>
            </a:r>
            <a:r>
              <a:rPr lang="en-US" sz="3100" dirty="0"/>
              <a:t> and </a:t>
            </a:r>
            <a:r>
              <a:rPr lang="en-US" sz="3100" dirty="0" err="1"/>
              <a:t>Schmidhuber</a:t>
            </a:r>
            <a:r>
              <a:rPr lang="en-US" sz="3100" dirty="0"/>
              <a:t> (1997) is the seminal work on the “Long Short-term Memory” architecture for recurrent neural networks; </a:t>
            </a:r>
          </a:p>
          <a:p>
            <a:pPr lvl="1"/>
            <a:r>
              <a:rPr lang="en-US" sz="3100" dirty="0"/>
              <a:t>our explanation follows Graves and </a:t>
            </a:r>
            <a:r>
              <a:rPr lang="en-US" sz="3100" dirty="0" err="1"/>
              <a:t>Schmidhuber</a:t>
            </a:r>
            <a:r>
              <a:rPr lang="en-US" sz="3100" dirty="0"/>
              <a:t> (2005)’s formulation. </a:t>
            </a:r>
          </a:p>
          <a:p>
            <a:r>
              <a:rPr lang="en-US" sz="3100" dirty="0" err="1"/>
              <a:t>Greff</a:t>
            </a:r>
            <a:r>
              <a:rPr lang="en-US" sz="3100" dirty="0"/>
              <a:t> et al. (2015)’s paper “LSTM: A search space odyssey” explored a wide variety of variants and finds that: </a:t>
            </a:r>
          </a:p>
          <a:p>
            <a:pPr marL="971550" lvl="1" indent="-457200">
              <a:buFont typeface="+mj-lt"/>
              <a:buAutoNum type="alphaLcParenR"/>
            </a:pPr>
            <a:r>
              <a:rPr lang="en-US" sz="3100" dirty="0"/>
              <a:t>none of them significantly outperformed the standard LSTM architecture; and </a:t>
            </a:r>
          </a:p>
          <a:p>
            <a:pPr marL="971550" lvl="1" indent="-457200">
              <a:buFont typeface="+mj-lt"/>
              <a:buAutoNum type="alphaLcParenR"/>
            </a:pPr>
            <a:r>
              <a:rPr lang="en-US" sz="3100" dirty="0"/>
              <a:t>forget gates and the output activation function were the most critical components. Forget gates were added by </a:t>
            </a:r>
            <a:r>
              <a:rPr lang="en-US" sz="3100" dirty="0" err="1"/>
              <a:t>Gers</a:t>
            </a:r>
            <a:r>
              <a:rPr lang="en-US" sz="3100" dirty="0"/>
              <a:t> et al. (2000).</a:t>
            </a:r>
            <a:endParaRPr lang="en-CA" sz="3100" dirty="0"/>
          </a:p>
        </p:txBody>
      </p:sp>
    </p:spTree>
    <p:extLst>
      <p:ext uri="{BB962C8B-B14F-4D97-AF65-F5344CB8AC3E}">
        <p14:creationId xmlns:p14="http://schemas.microsoft.com/office/powerpoint/2010/main" val="72125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Bibliographic Notes &amp; Further Reading</a:t>
            </a:r>
          </a:p>
        </p:txBody>
      </p:sp>
      <p:sp>
        <p:nvSpPr>
          <p:cNvPr id="3" name="Content Placeholder 2"/>
          <p:cNvSpPr>
            <a:spLocks noGrp="1"/>
          </p:cNvSpPr>
          <p:nvPr>
            <p:ph idx="1"/>
          </p:nvPr>
        </p:nvSpPr>
        <p:spPr>
          <a:xfrm>
            <a:off x="457199" y="1315756"/>
            <a:ext cx="8463029" cy="5951505"/>
          </a:xfrm>
        </p:spPr>
        <p:txBody>
          <a:bodyPr>
            <a:normAutofit fontScale="77500" lnSpcReduction="20000"/>
          </a:bodyPr>
          <a:lstStyle/>
          <a:p>
            <a:pPr marL="0" indent="0">
              <a:buNone/>
            </a:pPr>
            <a:r>
              <a:rPr lang="en-US" b="1" dirty="0"/>
              <a:t>Recurrent neural networks</a:t>
            </a:r>
            <a:br>
              <a:rPr lang="en-US" b="1" dirty="0"/>
            </a:br>
            <a:endParaRPr lang="en-US" b="1" dirty="0"/>
          </a:p>
          <a:p>
            <a:r>
              <a:rPr lang="en-US" dirty="0"/>
              <a:t>IRNNs were proposed by Le et al. (2015)</a:t>
            </a:r>
          </a:p>
          <a:p>
            <a:r>
              <a:rPr lang="en-US" dirty="0"/>
              <a:t>Chung et al. (2014) proposed gated recurrent units</a:t>
            </a:r>
          </a:p>
          <a:p>
            <a:r>
              <a:rPr lang="en-US" dirty="0"/>
              <a:t>Schuster and </a:t>
            </a:r>
            <a:r>
              <a:rPr lang="en-US" dirty="0" err="1"/>
              <a:t>Paliwal</a:t>
            </a:r>
            <a:r>
              <a:rPr lang="en-US" dirty="0"/>
              <a:t> (1997) proposed bidirectional recurrent neural networks </a:t>
            </a:r>
          </a:p>
          <a:p>
            <a:r>
              <a:rPr lang="en-US" dirty="0"/>
              <a:t>Chen and </a:t>
            </a:r>
            <a:r>
              <a:rPr lang="en-US" dirty="0" err="1"/>
              <a:t>Chaudhari</a:t>
            </a:r>
            <a:r>
              <a:rPr lang="en-US" dirty="0"/>
              <a:t> (2004) used bi-directional networks for protein structure prediction; Graves et al. (2009) used them for handwriting recognition</a:t>
            </a:r>
          </a:p>
          <a:p>
            <a:r>
              <a:rPr lang="en-US" dirty="0"/>
              <a:t>Cho et al. (2014) used encoder-decoder networks for machine translation, while </a:t>
            </a:r>
            <a:r>
              <a:rPr lang="en-US" dirty="0" err="1"/>
              <a:t>Sutskever</a:t>
            </a:r>
            <a:r>
              <a:rPr lang="en-US" dirty="0"/>
              <a:t> et al. (2014) proposed deep encoder-decoder networks and used them with massive quantities of data</a:t>
            </a:r>
            <a:endParaRPr lang="en-CA" dirty="0"/>
          </a:p>
          <a:p>
            <a:r>
              <a:rPr lang="en-US" dirty="0"/>
              <a:t>For further accounts of advances in deep learning and a more extensive history of the field, consult the reviews of </a:t>
            </a:r>
            <a:r>
              <a:rPr lang="en-US" dirty="0" err="1"/>
              <a:t>LeCun</a:t>
            </a:r>
            <a:r>
              <a:rPr lang="en-US" dirty="0"/>
              <a:t> et al. (2015), </a:t>
            </a:r>
            <a:r>
              <a:rPr lang="en-US" dirty="0" err="1"/>
              <a:t>Bengio</a:t>
            </a:r>
            <a:r>
              <a:rPr lang="en-US" dirty="0"/>
              <a:t> (2009), and </a:t>
            </a:r>
            <a:r>
              <a:rPr lang="en-US" dirty="0" err="1"/>
              <a:t>Schmidhuber</a:t>
            </a:r>
            <a:r>
              <a:rPr lang="en-US" dirty="0"/>
              <a:t> (2015)</a:t>
            </a:r>
            <a:endParaRPr lang="en-CA" dirty="0"/>
          </a:p>
        </p:txBody>
      </p:sp>
    </p:spTree>
    <p:extLst>
      <p:ext uri="{BB962C8B-B14F-4D97-AF65-F5344CB8AC3E}">
        <p14:creationId xmlns:p14="http://schemas.microsoft.com/office/powerpoint/2010/main" val="4212751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Deep learning software</a:t>
            </a:r>
          </a:p>
        </p:txBody>
      </p:sp>
      <p:sp>
        <p:nvSpPr>
          <p:cNvPr id="3" name="Content Placeholder 2"/>
          <p:cNvSpPr>
            <a:spLocks noGrp="1"/>
          </p:cNvSpPr>
          <p:nvPr>
            <p:ph idx="1"/>
          </p:nvPr>
        </p:nvSpPr>
        <p:spPr>
          <a:xfrm>
            <a:off x="457199" y="1350932"/>
            <a:ext cx="8686801" cy="5507068"/>
          </a:xfrm>
        </p:spPr>
        <p:txBody>
          <a:bodyPr>
            <a:normAutofit/>
          </a:bodyPr>
          <a:lstStyle/>
          <a:p>
            <a:pPr marL="0" indent="0">
              <a:buNone/>
            </a:pPr>
            <a:r>
              <a:rPr lang="en-US" b="1" dirty="0"/>
              <a:t>Deeplearning4j</a:t>
            </a:r>
          </a:p>
          <a:p>
            <a:pPr marL="0" indent="0">
              <a:buNone/>
            </a:pPr>
            <a:endParaRPr lang="en-US" b="1" dirty="0"/>
          </a:p>
          <a:p>
            <a:r>
              <a:rPr lang="en-US" dirty="0"/>
              <a:t>Java-based open-source deep learning library available under the Apache 2.0 license</a:t>
            </a:r>
          </a:p>
          <a:p>
            <a:r>
              <a:rPr lang="en-US" dirty="0"/>
              <a:t>Uses an multidimensional array class and provides linear algebra and matrix manipulation support similar to that provided by </a:t>
            </a:r>
            <a:r>
              <a:rPr lang="en-US" dirty="0" err="1"/>
              <a:t>Numpy</a:t>
            </a:r>
            <a:endParaRPr lang="en-CA" dirty="0"/>
          </a:p>
        </p:txBody>
      </p:sp>
    </p:spTree>
    <p:extLst>
      <p:ext uri="{BB962C8B-B14F-4D97-AF65-F5344CB8AC3E}">
        <p14:creationId xmlns:p14="http://schemas.microsoft.com/office/powerpoint/2010/main" val="325237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Weka</a:t>
            </a:r>
            <a:r>
              <a:rPr lang="en-CA" dirty="0"/>
              <a:t> support for deep learning </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Deep learning can be implemented in WEKA using three methods:</a:t>
            </a:r>
            <a:endParaRPr lang="en-CA" dirty="0"/>
          </a:p>
          <a:p>
            <a:pPr marL="0" indent="0">
              <a:buNone/>
            </a:pPr>
            <a:endParaRPr lang="en-CA" dirty="0"/>
          </a:p>
          <a:p>
            <a:pPr lvl="0"/>
            <a:r>
              <a:rPr lang="en-US" dirty="0"/>
              <a:t>With the wrapper classifiers for the third-party </a:t>
            </a:r>
            <a:r>
              <a:rPr lang="en-US" i="1" dirty="0" err="1"/>
              <a:t>DeepLearningForJ</a:t>
            </a:r>
            <a:r>
              <a:rPr lang="en-US" dirty="0"/>
              <a:t> package that are available in the </a:t>
            </a:r>
            <a:r>
              <a:rPr lang="en-US" i="1" dirty="0" err="1"/>
              <a:t>deepLearningForJ</a:t>
            </a:r>
            <a:r>
              <a:rPr lang="en-US" dirty="0"/>
              <a:t> package</a:t>
            </a:r>
            <a:endParaRPr lang="en-CA" dirty="0"/>
          </a:p>
          <a:p>
            <a:pPr lvl="0"/>
            <a:r>
              <a:rPr lang="en-US" dirty="0"/>
              <a:t>Using the </a:t>
            </a:r>
            <a:r>
              <a:rPr lang="en-US" dirty="0" err="1"/>
              <a:t>MLRClassifier</a:t>
            </a:r>
            <a:r>
              <a:rPr lang="en-US" dirty="0"/>
              <a:t> from the </a:t>
            </a:r>
            <a:r>
              <a:rPr lang="en-US" i="1" dirty="0" err="1"/>
              <a:t>RPlugin</a:t>
            </a:r>
            <a:r>
              <a:rPr lang="en-US" dirty="0"/>
              <a:t> package to exploit deep learning implementations in R</a:t>
            </a:r>
            <a:endParaRPr lang="en-CA" dirty="0"/>
          </a:p>
          <a:p>
            <a:pPr lvl="0"/>
            <a:r>
              <a:rPr lang="en-US" dirty="0"/>
              <a:t>By accessing Python-based deep learning libraries using the </a:t>
            </a:r>
            <a:r>
              <a:rPr lang="en-US" i="1" dirty="0" err="1"/>
              <a:t>PyScript</a:t>
            </a:r>
            <a:r>
              <a:rPr lang="en-US" dirty="0"/>
              <a:t> package</a:t>
            </a:r>
            <a:endParaRPr lang="en-CA" dirty="0"/>
          </a:p>
          <a:p>
            <a:endParaRPr lang="en-CA" dirty="0"/>
          </a:p>
        </p:txBody>
      </p:sp>
    </p:spTree>
    <p:extLst>
      <p:ext uri="{BB962C8B-B14F-4D97-AF65-F5344CB8AC3E}">
        <p14:creationId xmlns:p14="http://schemas.microsoft.com/office/powerpoint/2010/main" val="1266263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3"/>
          <p:cNvSpPr txBox="1"/>
          <p:nvPr/>
        </p:nvSpPr>
        <p:spPr>
          <a:xfrm flipH="1">
            <a:off x="457187" y="159023"/>
            <a:ext cx="401872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Sensitivity Analysis</a:t>
            </a:r>
            <a:endParaRPr dirty="0"/>
          </a:p>
        </p:txBody>
      </p:sp>
      <p:sp>
        <p:nvSpPr>
          <p:cNvPr id="89" name="Google Shape;89;p13"/>
          <p:cNvSpPr/>
          <p:nvPr/>
        </p:nvSpPr>
        <p:spPr>
          <a:xfrm>
            <a:off x="222424" y="754557"/>
            <a:ext cx="8594100" cy="6008100"/>
          </a:xfrm>
          <a:prstGeom prst="rect">
            <a:avLst/>
          </a:prstGeom>
          <a:noFill/>
          <a:ln w="508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z</a:t>
            </a:r>
            <a:endParaRPr/>
          </a:p>
        </p:txBody>
      </p:sp>
      <p:sp>
        <p:nvSpPr>
          <p:cNvPr id="107" name="Google Shape;107;p13"/>
          <p:cNvSpPr txBox="1"/>
          <p:nvPr/>
        </p:nvSpPr>
        <p:spPr>
          <a:xfrm>
            <a:off x="826800" y="44703"/>
            <a:ext cx="8031812" cy="709854"/>
          </a:xfrm>
          <a:prstGeom prst="rect">
            <a:avLst/>
          </a:prstGeom>
          <a:noFill/>
          <a:ln>
            <a:noFill/>
          </a:ln>
        </p:spPr>
        <p:txBody>
          <a:bodyPr spcFirstLastPara="1" wrap="square" lIns="91425" tIns="45700" rIns="91425" bIns="45700" anchor="ctr" anchorCtr="0">
            <a:noAutofit/>
          </a:body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pic>
        <p:nvPicPr>
          <p:cNvPr id="2" name="Picture 1">
            <a:extLst>
              <a:ext uri="{FF2B5EF4-FFF2-40B4-BE49-F238E27FC236}">
                <a16:creationId xmlns:a16="http://schemas.microsoft.com/office/drawing/2014/main" id="{84AA374A-3012-45A5-A431-3AAC27B6E28A}"/>
              </a:ext>
            </a:extLst>
          </p:cNvPr>
          <p:cNvPicPr>
            <a:picLocks/>
          </p:cNvPicPr>
          <p:nvPr/>
        </p:nvPicPr>
        <p:blipFill>
          <a:blip r:embed="rId3"/>
          <a:stretch>
            <a:fillRect/>
          </a:stretch>
        </p:blipFill>
        <p:spPr>
          <a:xfrm>
            <a:off x="251520" y="813169"/>
            <a:ext cx="8549640" cy="5897880"/>
          </a:xfrm>
          <a:prstGeom prst="rect">
            <a:avLst/>
          </a:prstGeom>
        </p:spPr>
      </p:pic>
    </p:spTree>
    <p:extLst>
      <p:ext uri="{BB962C8B-B14F-4D97-AF65-F5344CB8AC3E}">
        <p14:creationId xmlns:p14="http://schemas.microsoft.com/office/powerpoint/2010/main" val="2738257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3"/>
          <p:cNvSpPr txBox="1"/>
          <p:nvPr/>
        </p:nvSpPr>
        <p:spPr>
          <a:xfrm flipH="1">
            <a:off x="457187" y="159023"/>
            <a:ext cx="401872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Sensitivity Analysis</a:t>
            </a:r>
            <a:endParaRPr dirty="0"/>
          </a:p>
        </p:txBody>
      </p:sp>
      <p:sp>
        <p:nvSpPr>
          <p:cNvPr id="89" name="Google Shape;89;p13"/>
          <p:cNvSpPr/>
          <p:nvPr/>
        </p:nvSpPr>
        <p:spPr>
          <a:xfrm>
            <a:off x="222424" y="754557"/>
            <a:ext cx="8594100" cy="6008100"/>
          </a:xfrm>
          <a:prstGeom prst="rect">
            <a:avLst/>
          </a:prstGeom>
          <a:noFill/>
          <a:ln w="508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z</a:t>
            </a:r>
            <a:endParaRPr/>
          </a:p>
        </p:txBody>
      </p:sp>
      <p:sp>
        <p:nvSpPr>
          <p:cNvPr id="107" name="Google Shape;107;p13"/>
          <p:cNvSpPr txBox="1"/>
          <p:nvPr/>
        </p:nvSpPr>
        <p:spPr>
          <a:xfrm>
            <a:off x="826800" y="44703"/>
            <a:ext cx="8031812" cy="709854"/>
          </a:xfrm>
          <a:prstGeom prst="rect">
            <a:avLst/>
          </a:prstGeom>
          <a:noFill/>
          <a:ln>
            <a:noFill/>
          </a:ln>
        </p:spPr>
        <p:txBody>
          <a:bodyPr spcFirstLastPara="1" wrap="square" lIns="91425" tIns="45700" rIns="91425" bIns="45700" anchor="ctr" anchorCtr="0">
            <a:noAutofit/>
          </a:body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pic>
        <p:nvPicPr>
          <p:cNvPr id="8" name="Picture 7">
            <a:extLst>
              <a:ext uri="{FF2B5EF4-FFF2-40B4-BE49-F238E27FC236}">
                <a16:creationId xmlns:a16="http://schemas.microsoft.com/office/drawing/2014/main" id="{FAB2E236-ED45-418E-BCEE-6097CDEEC3D4}"/>
              </a:ext>
            </a:extLst>
          </p:cNvPr>
          <p:cNvPicPr>
            <a:picLocks noChangeAspect="1"/>
          </p:cNvPicPr>
          <p:nvPr/>
        </p:nvPicPr>
        <p:blipFill rotWithShape="1">
          <a:blip r:embed="rId3"/>
          <a:srcRect b="12493"/>
          <a:stretch/>
        </p:blipFill>
        <p:spPr>
          <a:xfrm>
            <a:off x="251520" y="804672"/>
            <a:ext cx="8531352" cy="5548405"/>
          </a:xfrm>
          <a:prstGeom prst="rect">
            <a:avLst/>
          </a:prstGeom>
        </p:spPr>
      </p:pic>
      <p:sp>
        <p:nvSpPr>
          <p:cNvPr id="10" name="Rectangle 9">
            <a:extLst>
              <a:ext uri="{FF2B5EF4-FFF2-40B4-BE49-F238E27FC236}">
                <a16:creationId xmlns:a16="http://schemas.microsoft.com/office/drawing/2014/main" id="{6956B979-AA8E-4438-B57C-FBED2D2759C6}"/>
              </a:ext>
            </a:extLst>
          </p:cNvPr>
          <p:cNvSpPr/>
          <p:nvPr/>
        </p:nvSpPr>
        <p:spPr>
          <a:xfrm>
            <a:off x="4988847" y="6341258"/>
            <a:ext cx="3903633" cy="400110"/>
          </a:xfrm>
          <a:prstGeom prst="rect">
            <a:avLst/>
          </a:prstGeom>
        </p:spPr>
        <p:txBody>
          <a:bodyPr wrap="none">
            <a:spAutoFit/>
          </a:bodyPr>
          <a:lstStyle/>
          <a:p>
            <a:r>
              <a:rPr lang="en-US" sz="2000"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Net Present Value (NPV) = </a:t>
            </a:r>
            <a:r>
              <a:rPr lang="en-US" sz="2000" b="1"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361.018</a:t>
            </a:r>
            <a:endParaRPr lang="en-US" sz="2000" dirty="0">
              <a:solidFill>
                <a:schemeClr val="accent6">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064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flipH="1">
            <a:off x="457187" y="159023"/>
            <a:ext cx="401872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Sensitivity Analysis</a:t>
            </a:r>
            <a:endParaRPr dirty="0"/>
          </a:p>
        </p:txBody>
      </p:sp>
      <p:sp>
        <p:nvSpPr>
          <p:cNvPr id="89" name="Google Shape;89;p13"/>
          <p:cNvSpPr/>
          <p:nvPr/>
        </p:nvSpPr>
        <p:spPr>
          <a:xfrm>
            <a:off x="222424" y="754557"/>
            <a:ext cx="8594100" cy="6008100"/>
          </a:xfrm>
          <a:prstGeom prst="rect">
            <a:avLst/>
          </a:prstGeom>
          <a:noFill/>
          <a:ln w="508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z</a:t>
            </a:r>
            <a:endParaRPr/>
          </a:p>
        </p:txBody>
      </p:sp>
      <p:sp>
        <p:nvSpPr>
          <p:cNvPr id="107" name="Google Shape;107;p13"/>
          <p:cNvSpPr txBox="1"/>
          <p:nvPr/>
        </p:nvSpPr>
        <p:spPr>
          <a:xfrm>
            <a:off x="826800" y="44703"/>
            <a:ext cx="8031812" cy="709854"/>
          </a:xfrm>
          <a:prstGeom prst="rect">
            <a:avLst/>
          </a:prstGeom>
          <a:noFill/>
          <a:ln>
            <a:noFill/>
          </a:ln>
        </p:spPr>
        <p:txBody>
          <a:bodyPr spcFirstLastPara="1" wrap="square" lIns="91425" tIns="45700" rIns="91425" bIns="45700" anchor="ctr" anchorCtr="0">
            <a:noAutofit/>
          </a:body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pic>
        <p:nvPicPr>
          <p:cNvPr id="4" name="Picture 3">
            <a:extLst>
              <a:ext uri="{FF2B5EF4-FFF2-40B4-BE49-F238E27FC236}">
                <a16:creationId xmlns:a16="http://schemas.microsoft.com/office/drawing/2014/main" id="{4A048259-3219-463F-86F3-FBC3E671436F}"/>
              </a:ext>
            </a:extLst>
          </p:cNvPr>
          <p:cNvPicPr>
            <a:picLocks noChangeAspect="1"/>
          </p:cNvPicPr>
          <p:nvPr/>
        </p:nvPicPr>
        <p:blipFill>
          <a:blip r:embed="rId3"/>
          <a:stretch>
            <a:fillRect/>
          </a:stretch>
        </p:blipFill>
        <p:spPr>
          <a:xfrm>
            <a:off x="255569" y="1106929"/>
            <a:ext cx="8540496" cy="5274399"/>
          </a:xfrm>
          <a:prstGeom prst="rect">
            <a:avLst/>
          </a:prstGeom>
        </p:spPr>
      </p:pic>
    </p:spTree>
    <p:extLst>
      <p:ext uri="{BB962C8B-B14F-4D97-AF65-F5344CB8AC3E}">
        <p14:creationId xmlns:p14="http://schemas.microsoft.com/office/powerpoint/2010/main" val="368989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flipH="1">
            <a:off x="457187" y="159023"/>
            <a:ext cx="401872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Our team</a:t>
            </a:r>
            <a:endParaRPr dirty="0"/>
          </a:p>
        </p:txBody>
      </p:sp>
      <p:sp>
        <p:nvSpPr>
          <p:cNvPr id="89" name="Google Shape;89;p13"/>
          <p:cNvSpPr/>
          <p:nvPr/>
        </p:nvSpPr>
        <p:spPr>
          <a:xfrm>
            <a:off x="222424" y="754557"/>
            <a:ext cx="8594100" cy="6008100"/>
          </a:xfrm>
          <a:prstGeom prst="rect">
            <a:avLst/>
          </a:prstGeom>
          <a:solidFill>
            <a:schemeClr val="tx2">
              <a:lumMod val="25000"/>
            </a:schemeClr>
          </a:solidFill>
          <a:ln w="508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z</a:t>
            </a:r>
            <a:endParaRPr/>
          </a:p>
        </p:txBody>
      </p:sp>
      <p:sp>
        <p:nvSpPr>
          <p:cNvPr id="107" name="Google Shape;107;p13"/>
          <p:cNvSpPr txBox="1"/>
          <p:nvPr/>
        </p:nvSpPr>
        <p:spPr>
          <a:xfrm>
            <a:off x="826800" y="44703"/>
            <a:ext cx="8031812" cy="709854"/>
          </a:xfrm>
          <a:prstGeom prst="rect">
            <a:avLst/>
          </a:prstGeom>
          <a:noFill/>
          <a:ln>
            <a:noFill/>
          </a:ln>
        </p:spPr>
        <p:txBody>
          <a:bodyPr spcFirstLastPara="1" wrap="square" lIns="91425" tIns="45700" rIns="91425" bIns="45700" anchor="ctr" anchorCtr="0">
            <a:noAutofit/>
          </a:body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pic>
        <p:nvPicPr>
          <p:cNvPr id="6" name="Εικόνα 7">
            <a:extLst>
              <a:ext uri="{FF2B5EF4-FFF2-40B4-BE49-F238E27FC236}">
                <a16:creationId xmlns:a16="http://schemas.microsoft.com/office/drawing/2014/main" id="{E86FF543-F06B-4E35-9512-CEC0B2E07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8328" y="1964665"/>
            <a:ext cx="3270869" cy="2453152"/>
          </a:xfrm>
          <a:prstGeom prst="rect">
            <a:avLst/>
          </a:prstGeom>
        </p:spPr>
      </p:pic>
      <p:sp>
        <p:nvSpPr>
          <p:cNvPr id="7" name="TextBox 6">
            <a:extLst>
              <a:ext uri="{FF2B5EF4-FFF2-40B4-BE49-F238E27FC236}">
                <a16:creationId xmlns:a16="http://schemas.microsoft.com/office/drawing/2014/main" id="{92468B24-B0EC-4FC6-BB1C-8D61BE538D3E}"/>
              </a:ext>
            </a:extLst>
          </p:cNvPr>
          <p:cNvSpPr txBox="1"/>
          <p:nvPr/>
        </p:nvSpPr>
        <p:spPr>
          <a:xfrm>
            <a:off x="457186" y="5038077"/>
            <a:ext cx="3686029" cy="584775"/>
          </a:xfrm>
          <a:prstGeom prst="rect">
            <a:avLst/>
          </a:prstGeom>
          <a:noFill/>
        </p:spPr>
        <p:txBody>
          <a:bodyPr wrap="square" rtlCol="0">
            <a:spAutoFit/>
          </a:bodyPr>
          <a:lstStyle/>
          <a:p>
            <a:r>
              <a:rPr lang="el-GR" sz="1600" dirty="0">
                <a:solidFill>
                  <a:schemeClr val="bg1"/>
                </a:solidFill>
              </a:rPr>
              <a:t>    Μπούκας Δημήτριος </a:t>
            </a:r>
          </a:p>
          <a:p>
            <a:r>
              <a:rPr lang="en-US" sz="1600" dirty="0">
                <a:solidFill>
                  <a:schemeClr val="bg1"/>
                </a:solidFill>
              </a:rPr>
              <a:t>Data Mining Expert &amp; Coder</a:t>
            </a:r>
            <a:endParaRPr lang="el-GR" sz="1600" dirty="0">
              <a:solidFill>
                <a:schemeClr val="bg1"/>
              </a:solidFill>
            </a:endParaRPr>
          </a:p>
        </p:txBody>
      </p:sp>
      <p:pic>
        <p:nvPicPr>
          <p:cNvPr id="8" name="Εικόνα 10">
            <a:extLst>
              <a:ext uri="{FF2B5EF4-FFF2-40B4-BE49-F238E27FC236}">
                <a16:creationId xmlns:a16="http://schemas.microsoft.com/office/drawing/2014/main" id="{CEDF15A8-F932-4537-945A-0998ED837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687131" y="1964664"/>
            <a:ext cx="3270870" cy="2453153"/>
          </a:xfrm>
          <a:prstGeom prst="rect">
            <a:avLst/>
          </a:prstGeom>
        </p:spPr>
      </p:pic>
      <p:sp>
        <p:nvSpPr>
          <p:cNvPr id="9" name="TextBox 8">
            <a:extLst>
              <a:ext uri="{FF2B5EF4-FFF2-40B4-BE49-F238E27FC236}">
                <a16:creationId xmlns:a16="http://schemas.microsoft.com/office/drawing/2014/main" id="{2D36EC2D-2373-4284-AEF9-A43E72F5F849}"/>
              </a:ext>
            </a:extLst>
          </p:cNvPr>
          <p:cNvSpPr txBox="1"/>
          <p:nvPr/>
        </p:nvSpPr>
        <p:spPr>
          <a:xfrm>
            <a:off x="6372200" y="5038077"/>
            <a:ext cx="2945182" cy="584775"/>
          </a:xfrm>
          <a:prstGeom prst="rect">
            <a:avLst/>
          </a:prstGeom>
          <a:noFill/>
        </p:spPr>
        <p:txBody>
          <a:bodyPr wrap="square" rtlCol="0">
            <a:spAutoFit/>
          </a:bodyPr>
          <a:lstStyle/>
          <a:p>
            <a:r>
              <a:rPr lang="el-GR" sz="1600" dirty="0" err="1">
                <a:solidFill>
                  <a:schemeClr val="bg1"/>
                </a:solidFill>
              </a:rPr>
              <a:t>Ντόγκα</a:t>
            </a:r>
            <a:r>
              <a:rPr lang="el-GR" sz="1600" dirty="0">
                <a:solidFill>
                  <a:schemeClr val="bg1"/>
                </a:solidFill>
              </a:rPr>
              <a:t> Μαρίνα</a:t>
            </a:r>
          </a:p>
          <a:p>
            <a:r>
              <a:rPr lang="el-GR" sz="1600" dirty="0">
                <a:solidFill>
                  <a:schemeClr val="bg1"/>
                </a:solidFill>
              </a:rPr>
              <a:t>Επιχειρησιακή Έρευνα</a:t>
            </a:r>
          </a:p>
        </p:txBody>
      </p:sp>
      <p:pic>
        <p:nvPicPr>
          <p:cNvPr id="10" name="Picture 9">
            <a:extLst>
              <a:ext uri="{FF2B5EF4-FFF2-40B4-BE49-F238E27FC236}">
                <a16:creationId xmlns:a16="http://schemas.microsoft.com/office/drawing/2014/main" id="{B006DF35-5740-4EE5-A8FF-B85DAB5D2F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6276" y="1555805"/>
            <a:ext cx="2357121" cy="3270870"/>
          </a:xfrm>
          <a:prstGeom prst="rect">
            <a:avLst/>
          </a:prstGeom>
        </p:spPr>
      </p:pic>
      <p:sp>
        <p:nvSpPr>
          <p:cNvPr id="11" name="TextBox 10">
            <a:extLst>
              <a:ext uri="{FF2B5EF4-FFF2-40B4-BE49-F238E27FC236}">
                <a16:creationId xmlns:a16="http://schemas.microsoft.com/office/drawing/2014/main" id="{B8122897-3140-4A74-9E16-48D05AF39A68}"/>
              </a:ext>
            </a:extLst>
          </p:cNvPr>
          <p:cNvSpPr txBox="1"/>
          <p:nvPr/>
        </p:nvSpPr>
        <p:spPr>
          <a:xfrm>
            <a:off x="2928749" y="5038077"/>
            <a:ext cx="3172173" cy="830997"/>
          </a:xfrm>
          <a:prstGeom prst="rect">
            <a:avLst/>
          </a:prstGeom>
          <a:noFill/>
        </p:spPr>
        <p:txBody>
          <a:bodyPr wrap="square" rtlCol="0">
            <a:spAutoFit/>
          </a:bodyPr>
          <a:lstStyle/>
          <a:p>
            <a:pPr algn="ctr"/>
            <a:r>
              <a:rPr lang="el-GR" sz="1600" dirty="0">
                <a:solidFill>
                  <a:schemeClr val="bg1"/>
                </a:solidFill>
              </a:rPr>
              <a:t>Μοσχόβης Γεώργιος</a:t>
            </a:r>
          </a:p>
          <a:p>
            <a:pPr algn="ctr"/>
            <a:r>
              <a:rPr lang="en-US" sz="1600" dirty="0">
                <a:solidFill>
                  <a:schemeClr val="bg1"/>
                </a:solidFill>
              </a:rPr>
              <a:t>Artificial Intelligence</a:t>
            </a:r>
          </a:p>
          <a:p>
            <a:pPr algn="ctr"/>
            <a:r>
              <a:rPr lang="en-US" sz="1600" dirty="0">
                <a:solidFill>
                  <a:schemeClr val="bg1"/>
                </a:solidFill>
              </a:rPr>
              <a:t>Expert &amp; Coder</a:t>
            </a:r>
            <a:endParaRPr lang="el-GR" sz="1600" dirty="0">
              <a:solidFill>
                <a:schemeClr val="bg1"/>
              </a:solidFill>
            </a:endParaRPr>
          </a:p>
        </p:txBody>
      </p:sp>
      <p:pic>
        <p:nvPicPr>
          <p:cNvPr id="3" name="Picture 2" descr="A picture containing vector graphics&#10;&#10;Description automatically generated">
            <a:extLst>
              <a:ext uri="{FF2B5EF4-FFF2-40B4-BE49-F238E27FC236}">
                <a16:creationId xmlns:a16="http://schemas.microsoft.com/office/drawing/2014/main" id="{CCCA8738-C7DE-4CA5-BF6E-E2D790F90C69}"/>
              </a:ext>
            </a:extLst>
          </p:cNvPr>
          <p:cNvPicPr>
            <a:picLocks noChangeAspect="1"/>
          </p:cNvPicPr>
          <p:nvPr/>
        </p:nvPicPr>
        <p:blipFill>
          <a:blip r:embed="rId6"/>
          <a:stretch>
            <a:fillRect/>
          </a:stretch>
        </p:blipFill>
        <p:spPr>
          <a:xfrm>
            <a:off x="3635896" y="6002943"/>
            <a:ext cx="360040" cy="360040"/>
          </a:xfrm>
          <a:prstGeom prst="rect">
            <a:avLst/>
          </a:prstGeom>
        </p:spPr>
      </p:pic>
      <p:sp>
        <p:nvSpPr>
          <p:cNvPr id="13" name="TextBox 12">
            <a:extLst>
              <a:ext uri="{FF2B5EF4-FFF2-40B4-BE49-F238E27FC236}">
                <a16:creationId xmlns:a16="http://schemas.microsoft.com/office/drawing/2014/main" id="{B5C43EC7-C1F4-47DF-AFFE-18E3CF3B4C95}"/>
              </a:ext>
            </a:extLst>
          </p:cNvPr>
          <p:cNvSpPr txBox="1"/>
          <p:nvPr/>
        </p:nvSpPr>
        <p:spPr>
          <a:xfrm>
            <a:off x="3995936" y="5992700"/>
            <a:ext cx="1584176" cy="584775"/>
          </a:xfrm>
          <a:prstGeom prst="rect">
            <a:avLst/>
          </a:prstGeom>
          <a:noFill/>
        </p:spPr>
        <p:txBody>
          <a:bodyPr wrap="square" rtlCol="0">
            <a:spAutoFit/>
          </a:bodyPr>
          <a:lstStyle/>
          <a:p>
            <a:pPr algn="ctr"/>
            <a:r>
              <a:rPr lang="en-US" sz="1600" b="1" dirty="0">
                <a:solidFill>
                  <a:schemeClr val="accent1"/>
                </a:solidFill>
                <a:hlinkClick r:id="rId7">
                  <a:extLst>
                    <a:ext uri="{A12FA001-AC4F-418D-AE19-62706E023703}">
                      <ahyp:hlinkClr xmlns:ahyp="http://schemas.microsoft.com/office/drawing/2018/hyperlinkcolor" val="tx"/>
                    </a:ext>
                  </a:extLst>
                </a:hlinkClick>
              </a:rPr>
              <a:t>bit.do/</a:t>
            </a:r>
            <a:r>
              <a:rPr lang="en-US" sz="1600" b="1" dirty="0" err="1">
                <a:solidFill>
                  <a:schemeClr val="accent1"/>
                </a:solidFill>
                <a:hlinkClick r:id="rId7">
                  <a:extLst>
                    <a:ext uri="{A12FA001-AC4F-418D-AE19-62706E023703}">
                      <ahyp:hlinkClr xmlns:ahyp="http://schemas.microsoft.com/office/drawing/2018/hyperlinkcolor" val="tx"/>
                    </a:ext>
                  </a:extLst>
                </a:hlinkClick>
              </a:rPr>
              <a:t>linkedIn_georg_mosh</a:t>
            </a:r>
            <a:endParaRPr lang="el-GR" sz="1600" b="1" dirty="0">
              <a:solidFill>
                <a:schemeClr val="accent1"/>
              </a:solidFill>
            </a:endParaRPr>
          </a:p>
        </p:txBody>
      </p:sp>
    </p:spTree>
    <p:extLst>
      <p:ext uri="{BB962C8B-B14F-4D97-AF65-F5344CB8AC3E}">
        <p14:creationId xmlns:p14="http://schemas.microsoft.com/office/powerpoint/2010/main" val="3258507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107" name="Google Shape;107;p13"/>
          <p:cNvSpPr txBox="1"/>
          <p:nvPr/>
        </p:nvSpPr>
        <p:spPr>
          <a:xfrm>
            <a:off x="826800" y="44703"/>
            <a:ext cx="8031812" cy="709854"/>
          </a:xfrm>
          <a:prstGeom prst="rect">
            <a:avLst/>
          </a:prstGeom>
          <a:noFill/>
          <a:ln>
            <a:noFill/>
          </a:ln>
        </p:spPr>
        <p:txBody>
          <a:bodyPr spcFirstLastPara="1" wrap="square" lIns="91425" tIns="45700" rIns="91425" bIns="45700" anchor="ctr" anchorCtr="0">
            <a:noAutofit/>
          </a:body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pic>
        <p:nvPicPr>
          <p:cNvPr id="14" name="Picture 13">
            <a:extLst>
              <a:ext uri="{FF2B5EF4-FFF2-40B4-BE49-F238E27FC236}">
                <a16:creationId xmlns:a16="http://schemas.microsoft.com/office/drawing/2014/main" id="{F86EAB5F-63D4-4B61-947A-930C553DAE33}"/>
              </a:ext>
            </a:extLst>
          </p:cNvPr>
          <p:cNvPicPr>
            <a:picLocks/>
          </p:cNvPicPr>
          <p:nvPr/>
        </p:nvPicPr>
        <p:blipFill>
          <a:blip r:embed="rId3"/>
          <a:stretch>
            <a:fillRect/>
          </a:stretch>
        </p:blipFill>
        <p:spPr>
          <a:xfrm>
            <a:off x="266870" y="795527"/>
            <a:ext cx="8513064" cy="5916168"/>
          </a:xfrm>
          <a:prstGeom prst="rect">
            <a:avLst/>
          </a:prstGeom>
        </p:spPr>
      </p:pic>
      <p:sp>
        <p:nvSpPr>
          <p:cNvPr id="89" name="Google Shape;89;p13"/>
          <p:cNvSpPr/>
          <p:nvPr/>
        </p:nvSpPr>
        <p:spPr>
          <a:xfrm>
            <a:off x="222424" y="754557"/>
            <a:ext cx="8594100" cy="6008100"/>
          </a:xfrm>
          <a:prstGeom prst="rect">
            <a:avLst/>
          </a:prstGeom>
          <a:solidFill>
            <a:srgbClr val="3B3838">
              <a:alpha val="40000"/>
            </a:srgbClr>
          </a:solidFill>
          <a:ln w="508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dirty="0"/>
          </a:p>
        </p:txBody>
      </p:sp>
      <p:sp>
        <p:nvSpPr>
          <p:cNvPr id="4" name="Rectangle 3">
            <a:extLst>
              <a:ext uri="{FF2B5EF4-FFF2-40B4-BE49-F238E27FC236}">
                <a16:creationId xmlns:a16="http://schemas.microsoft.com/office/drawing/2014/main" id="{294EE53D-A887-4E2B-AB0E-90FC040F215D}"/>
              </a:ext>
            </a:extLst>
          </p:cNvPr>
          <p:cNvSpPr/>
          <p:nvPr/>
        </p:nvSpPr>
        <p:spPr>
          <a:xfrm>
            <a:off x="579561" y="5663570"/>
            <a:ext cx="7984878" cy="861774"/>
          </a:xfrm>
          <a:prstGeom prst="rect">
            <a:avLst/>
          </a:prstGeom>
          <a:noFill/>
        </p:spPr>
        <p:txBody>
          <a:bodyPr wrap="none" lIns="91440" tIns="45720" rIns="91440" bIns="45720">
            <a:spAutoFit/>
          </a:bodyPr>
          <a:lstStyle/>
          <a:p>
            <a:pPr algn="ctr"/>
            <a:r>
              <a:rPr lang="en-US" sz="5000" b="0" cap="none" spc="0" dirty="0">
                <a:ln w="0"/>
                <a:solidFill>
                  <a:schemeClr val="accent2">
                    <a:lumMod val="60000"/>
                    <a:lumOff val="40000"/>
                  </a:schemeClr>
                </a:solidFill>
                <a:effectLst>
                  <a:outerShdw blurRad="38100" dist="25400" dir="5400000" algn="ctr" rotWithShape="0">
                    <a:srgbClr val="6E747A">
                      <a:alpha val="43000"/>
                    </a:srgbClr>
                  </a:outerShdw>
                </a:effectLst>
                <a:latin typeface="Footlight MT Light" panose="0204060206030A020304" pitchFamily="18" charset="0"/>
              </a:rPr>
              <a:t>Thank you for your attention!</a:t>
            </a:r>
          </a:p>
        </p:txBody>
      </p:sp>
    </p:spTree>
    <p:extLst>
      <p:ext uri="{BB962C8B-B14F-4D97-AF65-F5344CB8AC3E}">
        <p14:creationId xmlns:p14="http://schemas.microsoft.com/office/powerpoint/2010/main" val="125235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457185" y="104827"/>
            <a:ext cx="4018727" cy="461665"/>
          </a:xfrm>
          <a:prstGeom prst="rect">
            <a:avLst/>
          </a:prstGeom>
          <a:noFill/>
        </p:spPr>
        <p:txBody>
          <a:bodyPr wrap="square" rtlCol="0">
            <a:spAutoFit/>
          </a:bodyPr>
          <a:lstStyle/>
          <a:p>
            <a:r>
              <a:rPr lang="en-US" sz="2400" dirty="0">
                <a:solidFill>
                  <a:schemeClr val="dk1"/>
                </a:solidFill>
                <a:latin typeface="Calibri"/>
                <a:cs typeface="Calibri"/>
              </a:rPr>
              <a:t>See it in action!</a:t>
            </a:r>
          </a:p>
        </p:txBody>
      </p:sp>
      <p:sp>
        <p:nvSpPr>
          <p:cNvPr id="5" name="Rectangle 4"/>
          <p:cNvSpPr/>
          <p:nvPr/>
        </p:nvSpPr>
        <p:spPr>
          <a:xfrm>
            <a:off x="222422" y="657932"/>
            <a:ext cx="8594125" cy="6008044"/>
          </a:xfrm>
          <a:prstGeom prst="rect">
            <a:avLst/>
          </a:prstGeom>
          <a:solidFill>
            <a:srgbClr val="FF6F00"/>
          </a:solidFill>
          <a:ln w="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Title 1">
            <a:extLst>
              <a:ext uri="{FF2B5EF4-FFF2-40B4-BE49-F238E27FC236}">
                <a16:creationId xmlns:a16="http://schemas.microsoft.com/office/drawing/2014/main" id="{D064331E-2A08-4FEF-9819-120CF150DFB1}"/>
              </a:ext>
            </a:extLst>
          </p:cNvPr>
          <p:cNvSpPr txBox="1">
            <a:spLocks/>
          </p:cNvSpPr>
          <p:nvPr/>
        </p:nvSpPr>
        <p:spPr>
          <a:xfrm>
            <a:off x="826800" y="44701"/>
            <a:ext cx="8031812" cy="6055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pic>
        <p:nvPicPr>
          <p:cNvPr id="6" name="Picture 5">
            <a:extLst>
              <a:ext uri="{FF2B5EF4-FFF2-40B4-BE49-F238E27FC236}">
                <a16:creationId xmlns:a16="http://schemas.microsoft.com/office/drawing/2014/main" id="{15FD976C-4F03-41FA-BC0E-3D9BD5986A29}"/>
              </a:ext>
            </a:extLst>
          </p:cNvPr>
          <p:cNvPicPr>
            <a:picLocks noChangeAspect="1"/>
          </p:cNvPicPr>
          <p:nvPr/>
        </p:nvPicPr>
        <p:blipFill>
          <a:blip r:embed="rId3"/>
          <a:stretch>
            <a:fillRect/>
          </a:stretch>
        </p:blipFill>
        <p:spPr>
          <a:xfrm>
            <a:off x="514641" y="1410217"/>
            <a:ext cx="2486580" cy="4395047"/>
          </a:xfrm>
          <a:prstGeom prst="rect">
            <a:avLst/>
          </a:prstGeom>
        </p:spPr>
      </p:pic>
      <p:pic>
        <p:nvPicPr>
          <p:cNvPr id="11" name="Picture 10">
            <a:extLst>
              <a:ext uri="{FF2B5EF4-FFF2-40B4-BE49-F238E27FC236}">
                <a16:creationId xmlns:a16="http://schemas.microsoft.com/office/drawing/2014/main" id="{8A373DFF-5E75-4A9D-A047-47C96CB86ACE}"/>
              </a:ext>
            </a:extLst>
          </p:cNvPr>
          <p:cNvPicPr>
            <a:picLocks noChangeAspect="1"/>
          </p:cNvPicPr>
          <p:nvPr/>
        </p:nvPicPr>
        <p:blipFill>
          <a:blip r:embed="rId4"/>
          <a:stretch>
            <a:fillRect/>
          </a:stretch>
        </p:blipFill>
        <p:spPr>
          <a:xfrm>
            <a:off x="3281888" y="1410217"/>
            <a:ext cx="2493230" cy="4412176"/>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EB277337-926A-4D19-BA4F-A1ACA045EBC2}"/>
              </a:ext>
            </a:extLst>
          </p:cNvPr>
          <p:cNvPicPr>
            <a:picLocks noChangeAspect="1"/>
          </p:cNvPicPr>
          <p:nvPr/>
        </p:nvPicPr>
        <p:blipFill>
          <a:blip r:embed="rId5"/>
          <a:stretch>
            <a:fillRect/>
          </a:stretch>
        </p:blipFill>
        <p:spPr>
          <a:xfrm>
            <a:off x="6042707" y="1410217"/>
            <a:ext cx="2493230" cy="4394492"/>
          </a:xfrm>
          <a:prstGeom prst="rect">
            <a:avLst/>
          </a:prstGeom>
        </p:spPr>
      </p:pic>
    </p:spTree>
    <p:extLst>
      <p:ext uri="{BB962C8B-B14F-4D97-AF65-F5344CB8AC3E}">
        <p14:creationId xmlns:p14="http://schemas.microsoft.com/office/powerpoint/2010/main" val="56768815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flipH="1">
            <a:off x="457187" y="159023"/>
            <a:ext cx="401872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The Business Model Canvas</a:t>
            </a:r>
            <a:endParaRPr dirty="0"/>
          </a:p>
        </p:txBody>
      </p:sp>
      <p:sp>
        <p:nvSpPr>
          <p:cNvPr id="89" name="Google Shape;89;p13"/>
          <p:cNvSpPr/>
          <p:nvPr/>
        </p:nvSpPr>
        <p:spPr>
          <a:xfrm>
            <a:off x="222424" y="754557"/>
            <a:ext cx="8594100" cy="6008100"/>
          </a:xfrm>
          <a:prstGeom prst="rect">
            <a:avLst/>
          </a:prstGeom>
          <a:noFill/>
          <a:ln w="508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z</a:t>
            </a:r>
            <a:endParaRPr/>
          </a:p>
        </p:txBody>
      </p:sp>
      <p:cxnSp>
        <p:nvCxnSpPr>
          <p:cNvPr id="90" name="Google Shape;90;p13"/>
          <p:cNvCxnSpPr/>
          <p:nvPr/>
        </p:nvCxnSpPr>
        <p:spPr>
          <a:xfrm>
            <a:off x="222423" y="5469324"/>
            <a:ext cx="8594125" cy="0"/>
          </a:xfrm>
          <a:prstGeom prst="straightConnector1">
            <a:avLst/>
          </a:prstGeom>
          <a:noFill/>
          <a:ln w="9525" cap="flat" cmpd="sng">
            <a:solidFill>
              <a:schemeClr val="accent1"/>
            </a:solidFill>
            <a:prstDash val="solid"/>
            <a:miter lim="800000"/>
            <a:headEnd type="none" w="sm" len="sm"/>
            <a:tailEnd type="none" w="sm" len="sm"/>
          </a:ln>
        </p:spPr>
      </p:cxnSp>
      <p:cxnSp>
        <p:nvCxnSpPr>
          <p:cNvPr id="91" name="Google Shape;91;p13"/>
          <p:cNvCxnSpPr/>
          <p:nvPr/>
        </p:nvCxnSpPr>
        <p:spPr>
          <a:xfrm flipH="1">
            <a:off x="1829058" y="754557"/>
            <a:ext cx="18351" cy="4714767"/>
          </a:xfrm>
          <a:prstGeom prst="straightConnector1">
            <a:avLst/>
          </a:prstGeom>
          <a:noFill/>
          <a:ln w="9525" cap="flat" cmpd="sng">
            <a:solidFill>
              <a:schemeClr val="accent1"/>
            </a:solidFill>
            <a:prstDash val="solid"/>
            <a:miter lim="800000"/>
            <a:headEnd type="none" w="sm" len="sm"/>
            <a:tailEnd type="none" w="sm" len="sm"/>
          </a:ln>
        </p:spPr>
      </p:cxnSp>
      <p:cxnSp>
        <p:nvCxnSpPr>
          <p:cNvPr id="92" name="Google Shape;92;p13"/>
          <p:cNvCxnSpPr/>
          <p:nvPr/>
        </p:nvCxnSpPr>
        <p:spPr>
          <a:xfrm>
            <a:off x="7109637" y="754557"/>
            <a:ext cx="0" cy="4714767"/>
          </a:xfrm>
          <a:prstGeom prst="straightConnector1">
            <a:avLst/>
          </a:prstGeom>
          <a:noFill/>
          <a:ln w="9525" cap="flat" cmpd="sng">
            <a:solidFill>
              <a:schemeClr val="accent1"/>
            </a:solidFill>
            <a:prstDash val="solid"/>
            <a:miter lim="800000"/>
            <a:headEnd type="none" w="sm" len="sm"/>
            <a:tailEnd type="none" w="sm" len="sm"/>
          </a:ln>
        </p:spPr>
      </p:cxnSp>
      <p:cxnSp>
        <p:nvCxnSpPr>
          <p:cNvPr id="93" name="Google Shape;93;p13"/>
          <p:cNvCxnSpPr/>
          <p:nvPr/>
        </p:nvCxnSpPr>
        <p:spPr>
          <a:xfrm flipH="1">
            <a:off x="3688462" y="754557"/>
            <a:ext cx="44866" cy="4714767"/>
          </a:xfrm>
          <a:prstGeom prst="straightConnector1">
            <a:avLst/>
          </a:prstGeom>
          <a:noFill/>
          <a:ln w="9525" cap="flat" cmpd="sng">
            <a:solidFill>
              <a:schemeClr val="accent1"/>
            </a:solidFill>
            <a:prstDash val="solid"/>
            <a:miter lim="800000"/>
            <a:headEnd type="none" w="sm" len="sm"/>
            <a:tailEnd type="none" w="sm" len="sm"/>
          </a:ln>
        </p:spPr>
      </p:cxnSp>
      <p:cxnSp>
        <p:nvCxnSpPr>
          <p:cNvPr id="94" name="Google Shape;94;p13"/>
          <p:cNvCxnSpPr/>
          <p:nvPr/>
        </p:nvCxnSpPr>
        <p:spPr>
          <a:xfrm flipH="1">
            <a:off x="5318708" y="754557"/>
            <a:ext cx="34220" cy="4714767"/>
          </a:xfrm>
          <a:prstGeom prst="straightConnector1">
            <a:avLst/>
          </a:prstGeom>
          <a:noFill/>
          <a:ln w="9525" cap="flat" cmpd="sng">
            <a:solidFill>
              <a:schemeClr val="accent1"/>
            </a:solidFill>
            <a:prstDash val="solid"/>
            <a:miter lim="800000"/>
            <a:headEnd type="none" w="sm" len="sm"/>
            <a:tailEnd type="none" w="sm" len="sm"/>
          </a:ln>
        </p:spPr>
      </p:cxnSp>
      <p:cxnSp>
        <p:nvCxnSpPr>
          <p:cNvPr id="95" name="Google Shape;95;p13"/>
          <p:cNvCxnSpPr/>
          <p:nvPr/>
        </p:nvCxnSpPr>
        <p:spPr>
          <a:xfrm>
            <a:off x="5352928" y="3573016"/>
            <a:ext cx="1756709" cy="13706"/>
          </a:xfrm>
          <a:prstGeom prst="straightConnector1">
            <a:avLst/>
          </a:prstGeom>
          <a:noFill/>
          <a:ln w="9525" cap="flat" cmpd="sng">
            <a:solidFill>
              <a:schemeClr val="accent1"/>
            </a:solidFill>
            <a:prstDash val="solid"/>
            <a:miter lim="800000"/>
            <a:headEnd type="none" w="sm" len="sm"/>
            <a:tailEnd type="none" w="sm" len="sm"/>
          </a:ln>
        </p:spPr>
      </p:cxnSp>
      <p:cxnSp>
        <p:nvCxnSpPr>
          <p:cNvPr id="96" name="Google Shape;96;p13"/>
          <p:cNvCxnSpPr/>
          <p:nvPr/>
        </p:nvCxnSpPr>
        <p:spPr>
          <a:xfrm>
            <a:off x="1829058" y="3248250"/>
            <a:ext cx="1895282" cy="13706"/>
          </a:xfrm>
          <a:prstGeom prst="straightConnector1">
            <a:avLst/>
          </a:prstGeom>
          <a:noFill/>
          <a:ln w="9525" cap="flat" cmpd="sng">
            <a:solidFill>
              <a:schemeClr val="accent1"/>
            </a:solidFill>
            <a:prstDash val="solid"/>
            <a:miter lim="800000"/>
            <a:headEnd type="none" w="sm" len="sm"/>
            <a:tailEnd type="none" w="sm" len="sm"/>
          </a:ln>
        </p:spPr>
      </p:cxnSp>
      <p:sp>
        <p:nvSpPr>
          <p:cNvPr id="97" name="Google Shape;97;p13"/>
          <p:cNvSpPr txBox="1"/>
          <p:nvPr/>
        </p:nvSpPr>
        <p:spPr>
          <a:xfrm>
            <a:off x="242532" y="5630907"/>
            <a:ext cx="4173678" cy="8771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dk1"/>
                </a:solidFill>
                <a:latin typeface="Calibri"/>
                <a:ea typeface="Calibri"/>
                <a:cs typeface="Calibri"/>
                <a:sym typeface="Calibri"/>
              </a:rPr>
              <a:t>Cost Structure</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98" name="Google Shape;98;p13"/>
          <p:cNvSpPr txBox="1"/>
          <p:nvPr/>
        </p:nvSpPr>
        <p:spPr>
          <a:xfrm>
            <a:off x="296259" y="782284"/>
            <a:ext cx="1487587" cy="18928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dk1"/>
                </a:solidFill>
                <a:latin typeface="Calibri"/>
                <a:ea typeface="Calibri"/>
                <a:cs typeface="Calibri"/>
                <a:sym typeface="Calibri"/>
              </a:rPr>
              <a:t>Key Partners</a:t>
            </a:r>
            <a:endParaRPr dirty="0"/>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99" name="Google Shape;99;p13"/>
          <p:cNvSpPr txBox="1"/>
          <p:nvPr/>
        </p:nvSpPr>
        <p:spPr>
          <a:xfrm>
            <a:off x="1911537" y="782284"/>
            <a:ext cx="1707485" cy="11541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dk1"/>
                </a:solidFill>
                <a:latin typeface="Calibri"/>
                <a:ea typeface="Calibri"/>
                <a:cs typeface="Calibri"/>
                <a:sym typeface="Calibri"/>
              </a:rPr>
              <a:t>Key Activities</a:t>
            </a:r>
            <a:endParaRPr dirty="0"/>
          </a:p>
          <a:p>
            <a:pPr marL="0" marR="0" lvl="0" indent="0" algn="l" rtl="0">
              <a:spcBef>
                <a:spcPts val="0"/>
              </a:spcBef>
              <a:spcAft>
                <a:spcPts val="0"/>
              </a:spcAft>
              <a:buNone/>
            </a:pPr>
            <a:endParaRPr sz="1200" u="sng" dirty="0">
              <a:solidFill>
                <a:schemeClr val="dk1"/>
              </a:solidFill>
              <a:latin typeface="Calibri"/>
              <a:ea typeface="Calibri"/>
              <a:cs typeface="Calibri"/>
              <a:sym typeface="Calibri"/>
            </a:endParaRPr>
          </a:p>
        </p:txBody>
      </p:sp>
      <p:sp>
        <p:nvSpPr>
          <p:cNvPr id="100" name="Google Shape;100;p13"/>
          <p:cNvSpPr txBox="1"/>
          <p:nvPr/>
        </p:nvSpPr>
        <p:spPr>
          <a:xfrm>
            <a:off x="1847408" y="3246917"/>
            <a:ext cx="1841054" cy="11541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dk1"/>
                </a:solidFill>
                <a:latin typeface="Calibri"/>
                <a:ea typeface="Calibri"/>
                <a:cs typeface="Calibri"/>
                <a:sym typeface="Calibri"/>
              </a:rPr>
              <a:t>Key Resources</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01" name="Google Shape;101;p13"/>
          <p:cNvSpPr txBox="1"/>
          <p:nvPr/>
        </p:nvSpPr>
        <p:spPr>
          <a:xfrm>
            <a:off x="7146675" y="796824"/>
            <a:ext cx="1578541" cy="17081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dk1"/>
                </a:solidFill>
                <a:latin typeface="Calibri"/>
                <a:ea typeface="Calibri"/>
                <a:cs typeface="Calibri"/>
                <a:sym typeface="Calibri"/>
              </a:rPr>
              <a:t>Customers</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02" name="Google Shape;102;p13"/>
          <p:cNvSpPr txBox="1"/>
          <p:nvPr/>
        </p:nvSpPr>
        <p:spPr>
          <a:xfrm>
            <a:off x="5372346" y="796824"/>
            <a:ext cx="1682547" cy="17081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dk1"/>
                </a:solidFill>
                <a:latin typeface="Calibri"/>
                <a:ea typeface="Calibri"/>
                <a:cs typeface="Calibri"/>
                <a:sym typeface="Calibri"/>
              </a:rPr>
              <a:t>Customer Relationships</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03" name="Google Shape;103;p13"/>
          <p:cNvSpPr txBox="1"/>
          <p:nvPr/>
        </p:nvSpPr>
        <p:spPr>
          <a:xfrm>
            <a:off x="5347342" y="3648081"/>
            <a:ext cx="1707551"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dk1"/>
                </a:solidFill>
                <a:latin typeface="Calibri"/>
                <a:ea typeface="Calibri"/>
                <a:cs typeface="Calibri"/>
                <a:sym typeface="Calibri"/>
              </a:rPr>
              <a:t>Channels</a:t>
            </a:r>
            <a:endParaRPr dirty="0"/>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sp>
        <p:nvSpPr>
          <p:cNvPr id="104" name="Google Shape;104;p13"/>
          <p:cNvSpPr txBox="1"/>
          <p:nvPr/>
        </p:nvSpPr>
        <p:spPr>
          <a:xfrm>
            <a:off x="3733328" y="790676"/>
            <a:ext cx="1618460" cy="263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dk1"/>
                </a:solidFill>
                <a:latin typeface="Calibri"/>
                <a:ea typeface="Calibri"/>
                <a:cs typeface="Calibri"/>
                <a:sym typeface="Calibri"/>
              </a:rPr>
              <a:t>Value Proposition</a:t>
            </a:r>
            <a:endParaRPr dirty="0"/>
          </a:p>
          <a:p>
            <a:pPr marL="0" marR="0" lvl="0" indent="0" algn="l" rtl="0">
              <a:spcBef>
                <a:spcPts val="0"/>
              </a:spcBef>
              <a:spcAft>
                <a:spcPts val="0"/>
              </a:spcAft>
              <a:buNone/>
            </a:pPr>
            <a:endParaRPr sz="1200" u="sng" dirty="0">
              <a:solidFill>
                <a:schemeClr val="dk1"/>
              </a:solidFill>
              <a:latin typeface="Calibri"/>
              <a:ea typeface="Calibri"/>
              <a:cs typeface="Calibri"/>
              <a:sym typeface="Calibri"/>
            </a:endParaRPr>
          </a:p>
        </p:txBody>
      </p:sp>
      <p:cxnSp>
        <p:nvCxnSpPr>
          <p:cNvPr id="105" name="Google Shape;105;p13"/>
          <p:cNvCxnSpPr/>
          <p:nvPr/>
        </p:nvCxnSpPr>
        <p:spPr>
          <a:xfrm flipH="1">
            <a:off x="4624112" y="5469324"/>
            <a:ext cx="7254" cy="1203924"/>
          </a:xfrm>
          <a:prstGeom prst="straightConnector1">
            <a:avLst/>
          </a:prstGeom>
          <a:noFill/>
          <a:ln w="9525" cap="flat" cmpd="sng">
            <a:solidFill>
              <a:schemeClr val="accent1"/>
            </a:solidFill>
            <a:prstDash val="solid"/>
            <a:miter lim="800000"/>
            <a:headEnd type="none" w="sm" len="sm"/>
            <a:tailEnd type="none" w="sm" len="sm"/>
          </a:ln>
        </p:spPr>
      </p:cxnSp>
      <p:sp>
        <p:nvSpPr>
          <p:cNvPr id="106" name="Google Shape;106;p13"/>
          <p:cNvSpPr txBox="1"/>
          <p:nvPr/>
        </p:nvSpPr>
        <p:spPr>
          <a:xfrm>
            <a:off x="4787553" y="5657585"/>
            <a:ext cx="3804271"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u="sng" dirty="0">
                <a:solidFill>
                  <a:schemeClr val="dk1"/>
                </a:solidFill>
                <a:latin typeface="Calibri"/>
                <a:ea typeface="Calibri"/>
                <a:cs typeface="Calibri"/>
                <a:sym typeface="Calibri"/>
              </a:rPr>
              <a:t>Revenue Streams</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p:txBody>
      </p:sp>
      <p:sp>
        <p:nvSpPr>
          <p:cNvPr id="107" name="Google Shape;107;p13"/>
          <p:cNvSpPr txBox="1"/>
          <p:nvPr/>
        </p:nvSpPr>
        <p:spPr>
          <a:xfrm>
            <a:off x="826800" y="44703"/>
            <a:ext cx="8031812" cy="709854"/>
          </a:xfrm>
          <a:prstGeom prst="rect">
            <a:avLst/>
          </a:prstGeom>
          <a:noFill/>
          <a:ln>
            <a:noFill/>
          </a:ln>
        </p:spPr>
        <p:txBody>
          <a:bodyPr spcFirstLastPara="1" wrap="square" lIns="91425" tIns="45700" rIns="91425" bIns="45700" anchor="ctr" anchorCtr="0">
            <a:noAutofit/>
          </a:body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sp>
        <p:nvSpPr>
          <p:cNvPr id="4" name="Διπλωμένη γωνία 3"/>
          <p:cNvSpPr/>
          <p:nvPr/>
        </p:nvSpPr>
        <p:spPr>
          <a:xfrm>
            <a:off x="296259" y="1631688"/>
            <a:ext cx="1487587" cy="973142"/>
          </a:xfrm>
          <a:prstGeom prst="foldedCorner">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TextBox 4"/>
          <p:cNvSpPr txBox="1"/>
          <p:nvPr/>
        </p:nvSpPr>
        <p:spPr>
          <a:xfrm>
            <a:off x="369230" y="1703130"/>
            <a:ext cx="1466466" cy="861774"/>
          </a:xfrm>
          <a:prstGeom prst="rect">
            <a:avLst/>
          </a:prstGeom>
          <a:noFill/>
          <a:ln>
            <a:noFill/>
          </a:ln>
        </p:spPr>
        <p:txBody>
          <a:bodyPr wrap="square" rtlCol="0">
            <a:spAutoFit/>
          </a:bodyPr>
          <a:lstStyle/>
          <a:p>
            <a:pPr marL="285750" indent="-285750">
              <a:buFont typeface="Arial" pitchFamily="34" charset="0"/>
              <a:buChar char="•"/>
            </a:pPr>
            <a:r>
              <a:rPr lang="el-GR" sz="1000" dirty="0"/>
              <a:t>Ασφαλιστικές</a:t>
            </a:r>
          </a:p>
          <a:p>
            <a:pPr marL="285750" indent="-285750">
              <a:buFont typeface="Arial" pitchFamily="34" charset="0"/>
              <a:buChar char="•"/>
            </a:pPr>
            <a:r>
              <a:rPr lang="el-GR" sz="1000" dirty="0"/>
              <a:t>Ασφαλιστές</a:t>
            </a:r>
          </a:p>
          <a:p>
            <a:pPr marL="285750" indent="-285750">
              <a:buFont typeface="Arial" pitchFamily="34" charset="0"/>
              <a:buChar char="•"/>
            </a:pPr>
            <a:r>
              <a:rPr lang="en-US" sz="1000" dirty="0"/>
              <a:t>Online and International Payment</a:t>
            </a:r>
            <a:endParaRPr lang="el-GR" sz="1000" dirty="0"/>
          </a:p>
        </p:txBody>
      </p:sp>
      <p:sp>
        <p:nvSpPr>
          <p:cNvPr id="6" name="Διπλωμένη γωνία 5"/>
          <p:cNvSpPr/>
          <p:nvPr/>
        </p:nvSpPr>
        <p:spPr>
          <a:xfrm>
            <a:off x="1944082" y="1414504"/>
            <a:ext cx="1596473" cy="521942"/>
          </a:xfrm>
          <a:prstGeom prst="foldedCorne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TextBox 6"/>
          <p:cNvSpPr txBox="1"/>
          <p:nvPr/>
        </p:nvSpPr>
        <p:spPr>
          <a:xfrm>
            <a:off x="1986496" y="1496374"/>
            <a:ext cx="1599803" cy="369332"/>
          </a:xfrm>
          <a:prstGeom prst="rect">
            <a:avLst/>
          </a:prstGeom>
          <a:noFill/>
          <a:ln>
            <a:noFill/>
          </a:ln>
        </p:spPr>
        <p:txBody>
          <a:bodyPr wrap="square" rtlCol="0">
            <a:spAutoFit/>
          </a:bodyPr>
          <a:lstStyle/>
          <a:p>
            <a:r>
              <a:rPr lang="el-GR" sz="900" dirty="0"/>
              <a:t>Πλατφόρμα με ασφαλιστικά πακέτα.</a:t>
            </a:r>
          </a:p>
        </p:txBody>
      </p:sp>
      <p:sp>
        <p:nvSpPr>
          <p:cNvPr id="8" name="Διπλωμένη γωνία 7"/>
          <p:cNvSpPr/>
          <p:nvPr/>
        </p:nvSpPr>
        <p:spPr>
          <a:xfrm>
            <a:off x="1932997" y="2042862"/>
            <a:ext cx="1600923" cy="497756"/>
          </a:xfrm>
          <a:prstGeom prst="foldedCorner">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TextBox 8"/>
          <p:cNvSpPr txBox="1"/>
          <p:nvPr/>
        </p:nvSpPr>
        <p:spPr>
          <a:xfrm>
            <a:off x="1996951" y="2090251"/>
            <a:ext cx="1484888" cy="369332"/>
          </a:xfrm>
          <a:prstGeom prst="rect">
            <a:avLst/>
          </a:prstGeom>
          <a:noFill/>
        </p:spPr>
        <p:txBody>
          <a:bodyPr wrap="square" rtlCol="0">
            <a:spAutoFit/>
          </a:bodyPr>
          <a:lstStyle/>
          <a:p>
            <a:r>
              <a:rPr lang="el-GR" sz="900" dirty="0"/>
              <a:t>Προτάσεις πακέτων ή συνδυασμού πακέτων. </a:t>
            </a:r>
          </a:p>
        </p:txBody>
      </p:sp>
      <p:sp>
        <p:nvSpPr>
          <p:cNvPr id="13" name="Διπλωμένη γωνία 12"/>
          <p:cNvSpPr/>
          <p:nvPr/>
        </p:nvSpPr>
        <p:spPr>
          <a:xfrm>
            <a:off x="3776102" y="1188597"/>
            <a:ext cx="1486744" cy="1270986"/>
          </a:xfrm>
          <a:prstGeom prst="foldedCorne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TextBox 14"/>
          <p:cNvSpPr txBox="1"/>
          <p:nvPr/>
        </p:nvSpPr>
        <p:spPr>
          <a:xfrm>
            <a:off x="3697906" y="1310093"/>
            <a:ext cx="1620801" cy="1061829"/>
          </a:xfrm>
          <a:prstGeom prst="rect">
            <a:avLst/>
          </a:prstGeom>
          <a:noFill/>
        </p:spPr>
        <p:txBody>
          <a:bodyPr wrap="square" rtlCol="0">
            <a:spAutoFit/>
          </a:bodyPr>
          <a:lstStyle/>
          <a:p>
            <a:r>
              <a:rPr lang="el-GR" sz="900" dirty="0"/>
              <a:t>Πλατφόρμα στην οποία είναι συγκεντρωμένα όλα τα διαθέσιμα πακέτα από διάφορες ασφαλιστικές και προτείνει τα κατάλληλα με βάση τις προτιμήσεις  και τις ανάγκες του χρήστη.</a:t>
            </a:r>
          </a:p>
        </p:txBody>
      </p:sp>
      <p:sp>
        <p:nvSpPr>
          <p:cNvPr id="16" name="Διπλωμένη γωνία 15"/>
          <p:cNvSpPr/>
          <p:nvPr/>
        </p:nvSpPr>
        <p:spPr>
          <a:xfrm>
            <a:off x="3764934" y="2616597"/>
            <a:ext cx="1486744" cy="1277012"/>
          </a:xfrm>
          <a:prstGeom prst="foldedCorner">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TextBox 16"/>
          <p:cNvSpPr txBox="1"/>
          <p:nvPr/>
        </p:nvSpPr>
        <p:spPr>
          <a:xfrm>
            <a:off x="3776102" y="2707012"/>
            <a:ext cx="1486744" cy="1061829"/>
          </a:xfrm>
          <a:prstGeom prst="rect">
            <a:avLst/>
          </a:prstGeom>
          <a:noFill/>
        </p:spPr>
        <p:txBody>
          <a:bodyPr wrap="square" rtlCol="0">
            <a:spAutoFit/>
          </a:bodyPr>
          <a:lstStyle/>
          <a:p>
            <a:r>
              <a:rPr lang="el-GR" sz="900" dirty="0"/>
              <a:t>Προσωποποιημένη πρόταση ασφαλιστικού πακέτου ή συνδυασμού πακέτων, τον πλέον καταλληλότερο με βάση τα χαρακτηριστικά- ανάγκες του πελάτη. </a:t>
            </a:r>
          </a:p>
        </p:txBody>
      </p:sp>
      <p:sp>
        <p:nvSpPr>
          <p:cNvPr id="18" name="Διπλωμένη γωνία 17"/>
          <p:cNvSpPr/>
          <p:nvPr/>
        </p:nvSpPr>
        <p:spPr>
          <a:xfrm>
            <a:off x="5396903" y="1188597"/>
            <a:ext cx="1657990" cy="772343"/>
          </a:xfrm>
          <a:prstGeom prst="foldedCorne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0" name="TextBox 19"/>
          <p:cNvSpPr txBox="1"/>
          <p:nvPr/>
        </p:nvSpPr>
        <p:spPr>
          <a:xfrm>
            <a:off x="5384624" y="1264626"/>
            <a:ext cx="1657990" cy="646331"/>
          </a:xfrm>
          <a:prstGeom prst="rect">
            <a:avLst/>
          </a:prstGeom>
          <a:noFill/>
        </p:spPr>
        <p:txBody>
          <a:bodyPr wrap="square" rtlCol="0">
            <a:spAutoFit/>
          </a:bodyPr>
          <a:lstStyle/>
          <a:p>
            <a:r>
              <a:rPr lang="el-GR" sz="900" dirty="0"/>
              <a:t>Μεγαλύτερη ποικιλία και επιλογές ασφαλιστικών πακέτων σε μια πλατφόρμα,</a:t>
            </a:r>
            <a:r>
              <a:rPr lang="en-US" sz="900" dirty="0"/>
              <a:t> </a:t>
            </a:r>
            <a:r>
              <a:rPr lang="el-GR" sz="900" dirty="0"/>
              <a:t>ελεύθερη στους χρήστες. </a:t>
            </a:r>
          </a:p>
        </p:txBody>
      </p:sp>
      <p:sp>
        <p:nvSpPr>
          <p:cNvPr id="21" name="Διπλωμένη γωνία 20"/>
          <p:cNvSpPr/>
          <p:nvPr/>
        </p:nvSpPr>
        <p:spPr>
          <a:xfrm>
            <a:off x="1951311" y="2646252"/>
            <a:ext cx="1606892" cy="482150"/>
          </a:xfrm>
          <a:prstGeom prst="foldedCorner">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2" name="TextBox 21"/>
          <p:cNvSpPr txBox="1"/>
          <p:nvPr/>
        </p:nvSpPr>
        <p:spPr>
          <a:xfrm>
            <a:off x="1996856" y="2715899"/>
            <a:ext cx="1469476" cy="369332"/>
          </a:xfrm>
          <a:prstGeom prst="rect">
            <a:avLst/>
          </a:prstGeom>
          <a:solidFill>
            <a:schemeClr val="accent2">
              <a:lumMod val="60000"/>
              <a:lumOff val="40000"/>
            </a:schemeClr>
          </a:solidFill>
        </p:spPr>
        <p:txBody>
          <a:bodyPr wrap="square" rtlCol="0">
            <a:spAutoFit/>
          </a:bodyPr>
          <a:lstStyle/>
          <a:p>
            <a:r>
              <a:rPr lang="el-GR" sz="900" dirty="0"/>
              <a:t>Πώληση δεδομένων σε ασφαλιστικές .</a:t>
            </a:r>
          </a:p>
        </p:txBody>
      </p:sp>
      <p:sp>
        <p:nvSpPr>
          <p:cNvPr id="23" name="Διπλωμένη γωνία 22"/>
          <p:cNvSpPr/>
          <p:nvPr/>
        </p:nvSpPr>
        <p:spPr>
          <a:xfrm>
            <a:off x="3770981" y="4009225"/>
            <a:ext cx="1464907" cy="939706"/>
          </a:xfrm>
          <a:prstGeom prst="foldedCorner">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4" name="TextBox 23"/>
          <p:cNvSpPr txBox="1"/>
          <p:nvPr/>
        </p:nvSpPr>
        <p:spPr>
          <a:xfrm>
            <a:off x="3761786" y="4032646"/>
            <a:ext cx="1464907" cy="923330"/>
          </a:xfrm>
          <a:prstGeom prst="rect">
            <a:avLst/>
          </a:prstGeom>
          <a:noFill/>
          <a:ln>
            <a:noFill/>
          </a:ln>
        </p:spPr>
        <p:txBody>
          <a:bodyPr wrap="square" rtlCol="0">
            <a:spAutoFit/>
          </a:bodyPr>
          <a:lstStyle/>
          <a:p>
            <a:r>
              <a:rPr lang="el-GR" sz="900" dirty="0"/>
              <a:t>Συγκέντρωση δεδομένων με βάση τις αναζητήσεις των </a:t>
            </a:r>
            <a:r>
              <a:rPr lang="el-GR" sz="900" dirty="0" err="1"/>
              <a:t>πελάτών</a:t>
            </a:r>
            <a:r>
              <a:rPr lang="el-GR" sz="900" dirty="0"/>
              <a:t> για δημιουργία νέων ασφαλιστικών προγραμμάτων.</a:t>
            </a:r>
          </a:p>
        </p:txBody>
      </p:sp>
      <p:sp>
        <p:nvSpPr>
          <p:cNvPr id="67" name="Διπλωμένη γωνία 66"/>
          <p:cNvSpPr/>
          <p:nvPr/>
        </p:nvSpPr>
        <p:spPr>
          <a:xfrm>
            <a:off x="1922956" y="3573016"/>
            <a:ext cx="1663344" cy="828063"/>
          </a:xfrm>
          <a:prstGeom prst="foldedCorner">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68" name="TextBox 67"/>
          <p:cNvSpPr txBox="1"/>
          <p:nvPr/>
        </p:nvSpPr>
        <p:spPr>
          <a:xfrm>
            <a:off x="1981853" y="3663881"/>
            <a:ext cx="1424908" cy="646331"/>
          </a:xfrm>
          <a:prstGeom prst="rect">
            <a:avLst/>
          </a:prstGeom>
          <a:noFill/>
        </p:spPr>
        <p:txBody>
          <a:bodyPr wrap="square" rtlCol="0">
            <a:spAutoFit/>
          </a:bodyPr>
          <a:lstStyle/>
          <a:p>
            <a:pPr marL="285750" indent="-285750">
              <a:buFont typeface="Arial" pitchFamily="34" charset="0"/>
              <a:buChar char="•"/>
            </a:pPr>
            <a:r>
              <a:rPr lang="el-GR" sz="900" dirty="0"/>
              <a:t>Πλατφόρμα</a:t>
            </a:r>
          </a:p>
          <a:p>
            <a:pPr marL="285750" indent="-285750">
              <a:buFont typeface="Arial" pitchFamily="34" charset="0"/>
              <a:buChar char="•"/>
            </a:pPr>
            <a:r>
              <a:rPr lang="el-GR" sz="900" dirty="0"/>
              <a:t>Ασφαλιστικά προγράμματα</a:t>
            </a:r>
          </a:p>
          <a:p>
            <a:pPr marL="285750" indent="-285750">
              <a:buFont typeface="Arial" pitchFamily="34" charset="0"/>
              <a:buChar char="•"/>
            </a:pPr>
            <a:r>
              <a:rPr lang="el-GR" sz="900" dirty="0"/>
              <a:t>Ασφαλιζόμενοι</a:t>
            </a:r>
          </a:p>
        </p:txBody>
      </p:sp>
      <p:sp>
        <p:nvSpPr>
          <p:cNvPr id="69" name="Διπλωμένη γωνία 68"/>
          <p:cNvSpPr/>
          <p:nvPr/>
        </p:nvSpPr>
        <p:spPr>
          <a:xfrm>
            <a:off x="5407672" y="3945395"/>
            <a:ext cx="1615003" cy="316311"/>
          </a:xfrm>
          <a:prstGeom prst="foldedCorne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0" name="TextBox 69"/>
          <p:cNvSpPr txBox="1"/>
          <p:nvPr/>
        </p:nvSpPr>
        <p:spPr>
          <a:xfrm>
            <a:off x="5461910" y="3982647"/>
            <a:ext cx="1368152" cy="230832"/>
          </a:xfrm>
          <a:prstGeom prst="rect">
            <a:avLst/>
          </a:prstGeom>
          <a:noFill/>
        </p:spPr>
        <p:txBody>
          <a:bodyPr wrap="square" rtlCol="0">
            <a:spAutoFit/>
          </a:bodyPr>
          <a:lstStyle/>
          <a:p>
            <a:r>
              <a:rPr lang="en-US" sz="900" dirty="0"/>
              <a:t>Android </a:t>
            </a:r>
            <a:r>
              <a:rPr lang="en-US" sz="900" dirty="0" err="1"/>
              <a:t>Playstore</a:t>
            </a:r>
            <a:r>
              <a:rPr lang="en-US" sz="900" dirty="0"/>
              <a:t>, </a:t>
            </a:r>
            <a:r>
              <a:rPr lang="en-US" sz="900" dirty="0" err="1"/>
              <a:t>iOs</a:t>
            </a:r>
            <a:endParaRPr lang="el-GR" sz="900" dirty="0"/>
          </a:p>
        </p:txBody>
      </p:sp>
      <p:sp>
        <p:nvSpPr>
          <p:cNvPr id="71" name="Διπλωμένη γωνία 70"/>
          <p:cNvSpPr/>
          <p:nvPr/>
        </p:nvSpPr>
        <p:spPr>
          <a:xfrm>
            <a:off x="5407296" y="4325233"/>
            <a:ext cx="1602435" cy="324065"/>
          </a:xfrm>
          <a:prstGeom prst="foldedCorne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2" name="TextBox 71"/>
          <p:cNvSpPr txBox="1"/>
          <p:nvPr/>
        </p:nvSpPr>
        <p:spPr>
          <a:xfrm>
            <a:off x="5468911" y="4356208"/>
            <a:ext cx="1479353" cy="230832"/>
          </a:xfrm>
          <a:prstGeom prst="rect">
            <a:avLst/>
          </a:prstGeom>
          <a:noFill/>
        </p:spPr>
        <p:txBody>
          <a:bodyPr wrap="square" rtlCol="0">
            <a:spAutoFit/>
          </a:bodyPr>
          <a:lstStyle/>
          <a:p>
            <a:r>
              <a:rPr lang="en-US" sz="900" dirty="0"/>
              <a:t>Social Media</a:t>
            </a:r>
            <a:endParaRPr lang="el-GR" sz="900" dirty="0"/>
          </a:p>
        </p:txBody>
      </p:sp>
      <p:sp>
        <p:nvSpPr>
          <p:cNvPr id="73" name="Διπλωμένη γωνία 72"/>
          <p:cNvSpPr/>
          <p:nvPr/>
        </p:nvSpPr>
        <p:spPr>
          <a:xfrm>
            <a:off x="5402751" y="4725144"/>
            <a:ext cx="1619924" cy="288032"/>
          </a:xfrm>
          <a:prstGeom prst="foldedCorner">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4" name="TextBox 73"/>
          <p:cNvSpPr txBox="1"/>
          <p:nvPr/>
        </p:nvSpPr>
        <p:spPr>
          <a:xfrm>
            <a:off x="5492693" y="4756251"/>
            <a:ext cx="1436421" cy="230832"/>
          </a:xfrm>
          <a:prstGeom prst="rect">
            <a:avLst/>
          </a:prstGeom>
          <a:noFill/>
        </p:spPr>
        <p:txBody>
          <a:bodyPr wrap="square" rtlCol="0">
            <a:spAutoFit/>
          </a:bodyPr>
          <a:lstStyle/>
          <a:p>
            <a:r>
              <a:rPr lang="en-US" sz="900" dirty="0"/>
              <a:t>Search data portal</a:t>
            </a:r>
            <a:endParaRPr lang="el-GR" sz="900" dirty="0"/>
          </a:p>
        </p:txBody>
      </p:sp>
      <p:sp>
        <p:nvSpPr>
          <p:cNvPr id="75" name="Διπλωμένη γωνία 74"/>
          <p:cNvSpPr/>
          <p:nvPr/>
        </p:nvSpPr>
        <p:spPr>
          <a:xfrm>
            <a:off x="7236296" y="1188596"/>
            <a:ext cx="1355528" cy="854265"/>
          </a:xfrm>
          <a:prstGeom prst="foldedCorner">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6" name="TextBox 75"/>
          <p:cNvSpPr txBox="1"/>
          <p:nvPr/>
        </p:nvSpPr>
        <p:spPr>
          <a:xfrm>
            <a:off x="7236296" y="1264626"/>
            <a:ext cx="1355528" cy="646331"/>
          </a:xfrm>
          <a:prstGeom prst="rect">
            <a:avLst/>
          </a:prstGeom>
          <a:noFill/>
        </p:spPr>
        <p:txBody>
          <a:bodyPr wrap="square" rtlCol="0">
            <a:spAutoFit/>
          </a:bodyPr>
          <a:lstStyle/>
          <a:p>
            <a:r>
              <a:rPr lang="el-GR" sz="900" dirty="0"/>
              <a:t>Οι τελικοί χρήστες της εφαρμογής, οι οποίοι θέλουν να βρουν ασφαλιστικά πακέτα.</a:t>
            </a:r>
          </a:p>
        </p:txBody>
      </p:sp>
      <p:sp>
        <p:nvSpPr>
          <p:cNvPr id="79" name="Διπλωμένη γωνία 78"/>
          <p:cNvSpPr/>
          <p:nvPr/>
        </p:nvSpPr>
        <p:spPr>
          <a:xfrm>
            <a:off x="7233148" y="2192116"/>
            <a:ext cx="1355528" cy="884228"/>
          </a:xfrm>
          <a:prstGeom prst="foldedCorner">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7" name="TextBox 76"/>
          <p:cNvSpPr txBox="1"/>
          <p:nvPr/>
        </p:nvSpPr>
        <p:spPr>
          <a:xfrm>
            <a:off x="7257400" y="2233502"/>
            <a:ext cx="1249174" cy="784830"/>
          </a:xfrm>
          <a:prstGeom prst="rect">
            <a:avLst/>
          </a:prstGeom>
          <a:noFill/>
        </p:spPr>
        <p:txBody>
          <a:bodyPr wrap="square" rtlCol="0">
            <a:spAutoFit/>
          </a:bodyPr>
          <a:lstStyle/>
          <a:p>
            <a:r>
              <a:rPr lang="el-GR" sz="900" dirty="0"/>
              <a:t>Οι ασφαλιστές, οι οποίοι ψάχνουν τα κατάλληλα πακέτα ή συνδυασμό πακέτων για τους πελάτες. </a:t>
            </a:r>
          </a:p>
        </p:txBody>
      </p:sp>
      <p:sp>
        <p:nvSpPr>
          <p:cNvPr id="80" name="Διπλωμένη γωνία 79"/>
          <p:cNvSpPr/>
          <p:nvPr/>
        </p:nvSpPr>
        <p:spPr>
          <a:xfrm>
            <a:off x="7218620" y="3234473"/>
            <a:ext cx="1370055" cy="914607"/>
          </a:xfrm>
          <a:prstGeom prst="foldedCorner">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8" name="TextBox 77"/>
          <p:cNvSpPr txBox="1"/>
          <p:nvPr/>
        </p:nvSpPr>
        <p:spPr>
          <a:xfrm>
            <a:off x="7219391" y="3311153"/>
            <a:ext cx="1505825" cy="784830"/>
          </a:xfrm>
          <a:prstGeom prst="rect">
            <a:avLst/>
          </a:prstGeom>
          <a:noFill/>
        </p:spPr>
        <p:txBody>
          <a:bodyPr wrap="square" rtlCol="0">
            <a:spAutoFit/>
          </a:bodyPr>
          <a:lstStyle/>
          <a:p>
            <a:r>
              <a:rPr lang="el-GR" sz="900" dirty="0"/>
              <a:t>Οι ασφαλιστικές που αναζητούν δεδομένα για να δημιουργήσουν νέα, καταλληλότερα ασφαλιστικά πακέτα</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402" y="5085184"/>
            <a:ext cx="353299" cy="353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ÎÏÎ¿ÏÎ­Î»ÎµÏÎ¼Î± ÎµÎ¹ÎºÏÎ½Î±Ï Î³Î¹Î± faceboo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38662" y="5128341"/>
            <a:ext cx="265693" cy="265693"/>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Î£ÏÎµÏÎ¹ÎºÎ® ÎµÎ¹ÎºÏÎ½Î±"/>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9059" y="5121300"/>
            <a:ext cx="278940" cy="27894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ÎÏÎ¿ÏÎ­Î»ÎµÏÎ¼Î± ÎµÎ¹ÎºÏÎ½Î±Ï Î³Î¹Î± twitter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474" y="5121058"/>
            <a:ext cx="278758" cy="278758"/>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ÎÏÎ¿ÏÎ­Î»ÎµÏÎ¼Î± ÎµÎ¹ÎºÏÎ½Î±Ï Î³Î¹Î± satisfaction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3046" y="2896757"/>
            <a:ext cx="693041" cy="643662"/>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Î£ÏÎµÏÎ¹ÎºÎ® ÎµÎ¹ÎºÏÎ½Î±"/>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1914" y="2979379"/>
            <a:ext cx="645748" cy="408436"/>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ÎÏÎ¿ÏÎ­Î»ÎµÏÎ¼Î± ÎµÎ¹ÎºÏÎ½Î±Ï Î³Î¹Î± customer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9391" y="4371016"/>
            <a:ext cx="510524" cy="510524"/>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Î£ÏÎµÏÎ¹ÎºÎ® ÎµÎ¹ÎºÏÎ½Î±"/>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39915" y="4387353"/>
            <a:ext cx="457994" cy="457994"/>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Î£ÏÎµÏÎ¹ÎºÎ® ÎµÎ¹ÎºÏÎ½Î±"/>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69465" y="4835839"/>
            <a:ext cx="805675" cy="563973"/>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Î£ÏÎµÏÎ¹ÎºÎ® ÎµÎ¹ÎºÏÎ½Î±"/>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383" y="3018332"/>
            <a:ext cx="1399289" cy="1026146"/>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Î£ÏÎµÏÎ¹ÎºÎ® ÎµÎ¹ÎºÏÎ½Î±"/>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6319" y="4766988"/>
            <a:ext cx="1152715" cy="582133"/>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ÎÏÎ¿ÏÎ­Î»ÎµÏÎ¼Î± ÎµÎ¹ÎºÏÎ½Î±Ï Î³Î¹Î± insurance contract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278" y="4262941"/>
            <a:ext cx="515467" cy="4622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A6F430F-99B7-4EAF-85D3-CA3C9FE7DB45}"/>
              </a:ext>
            </a:extLst>
          </p:cNvPr>
          <p:cNvPicPr>
            <a:picLocks noChangeAspect="1"/>
          </p:cNvPicPr>
          <p:nvPr/>
        </p:nvPicPr>
        <p:blipFill>
          <a:blip r:embed="rId15"/>
          <a:stretch>
            <a:fillRect/>
          </a:stretch>
        </p:blipFill>
        <p:spPr>
          <a:xfrm>
            <a:off x="6732610" y="5130328"/>
            <a:ext cx="253518" cy="253518"/>
          </a:xfrm>
          <a:prstGeom prst="rect">
            <a:avLst/>
          </a:prstGeom>
        </p:spPr>
      </p:pic>
      <p:sp>
        <p:nvSpPr>
          <p:cNvPr id="65" name="Διπλωμένη γωνία 79">
            <a:extLst>
              <a:ext uri="{FF2B5EF4-FFF2-40B4-BE49-F238E27FC236}">
                <a16:creationId xmlns:a16="http://schemas.microsoft.com/office/drawing/2014/main" id="{7C09597D-BF86-4E74-A718-E5F3F1E2BFAE}"/>
              </a:ext>
            </a:extLst>
          </p:cNvPr>
          <p:cNvSpPr/>
          <p:nvPr/>
        </p:nvSpPr>
        <p:spPr>
          <a:xfrm>
            <a:off x="5392287" y="2039738"/>
            <a:ext cx="1657991" cy="748895"/>
          </a:xfrm>
          <a:prstGeom prst="foldedCorner">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2" name="Rectangle 1">
            <a:extLst>
              <a:ext uri="{FF2B5EF4-FFF2-40B4-BE49-F238E27FC236}">
                <a16:creationId xmlns:a16="http://schemas.microsoft.com/office/drawing/2014/main" id="{52FF51A5-5023-4FE6-B113-9DEE1A7F03D8}"/>
              </a:ext>
            </a:extLst>
          </p:cNvPr>
          <p:cNvSpPr/>
          <p:nvPr/>
        </p:nvSpPr>
        <p:spPr>
          <a:xfrm>
            <a:off x="5390452" y="2089059"/>
            <a:ext cx="1775166" cy="646331"/>
          </a:xfrm>
          <a:prstGeom prst="rect">
            <a:avLst/>
          </a:prstGeom>
        </p:spPr>
        <p:txBody>
          <a:bodyPr wrap="square">
            <a:spAutoFit/>
          </a:bodyPr>
          <a:lstStyle/>
          <a:p>
            <a:r>
              <a:rPr lang="el-GR" sz="900" dirty="0"/>
              <a:t>ικανοποίηση περισσότερων «ασφαλιστικών» αναγκών με πραγματικά στοιχεία... άμεσα, γρήγορα, συγκεντρωμένα. </a:t>
            </a:r>
            <a:endParaRPr lang="en-US" sz="900" dirty="0"/>
          </a:p>
        </p:txBody>
      </p:sp>
      <p:pic>
        <p:nvPicPr>
          <p:cNvPr id="83" name="Picture 82" descr="Î£ÏÎµÏÎ¹ÎºÎ® ÎµÎ¹ÎºÏÎ½Î±">
            <a:extLst>
              <a:ext uri="{FF2B5EF4-FFF2-40B4-BE49-F238E27FC236}">
                <a16:creationId xmlns:a16="http://schemas.microsoft.com/office/drawing/2014/main" id="{EC7BE064-3318-4A97-BCEB-5DF17BA850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77382" y="4580794"/>
            <a:ext cx="763290" cy="76329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Î£ÏÎµÏÎ¹ÎºÎ® ÎµÎ¹ÎºÏÎ½Î±">
            <a:extLst>
              <a:ext uri="{FF2B5EF4-FFF2-40B4-BE49-F238E27FC236}">
                <a16:creationId xmlns:a16="http://schemas.microsoft.com/office/drawing/2014/main" id="{1A0181A8-F55F-43DC-A7F3-68C16B286AB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84805" y="4511020"/>
            <a:ext cx="881901" cy="881901"/>
          </a:xfrm>
          <a:prstGeom prst="rect">
            <a:avLst/>
          </a:prstGeom>
          <a:noFill/>
          <a:extLst>
            <a:ext uri="{909E8E84-426E-40DD-AFC4-6F175D3DCCD1}">
              <a14:hiddenFill xmlns:a14="http://schemas.microsoft.com/office/drawing/2010/main">
                <a:solidFill>
                  <a:srgbClr val="FFFFFF"/>
                </a:solidFill>
              </a14:hiddenFill>
            </a:ext>
          </a:extLst>
        </p:spPr>
      </p:pic>
      <p:sp>
        <p:nvSpPr>
          <p:cNvPr id="85" name="Διπλωμένη γωνία 81">
            <a:extLst>
              <a:ext uri="{FF2B5EF4-FFF2-40B4-BE49-F238E27FC236}">
                <a16:creationId xmlns:a16="http://schemas.microsoft.com/office/drawing/2014/main" id="{3929B034-B989-4712-AF29-4AB1D66D89D5}"/>
              </a:ext>
            </a:extLst>
          </p:cNvPr>
          <p:cNvSpPr/>
          <p:nvPr/>
        </p:nvSpPr>
        <p:spPr>
          <a:xfrm>
            <a:off x="395536" y="5956222"/>
            <a:ext cx="868972" cy="222957"/>
          </a:xfrm>
          <a:prstGeom prst="foldedCorner">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l-GR"/>
          </a:p>
        </p:txBody>
      </p:sp>
      <p:sp>
        <p:nvSpPr>
          <p:cNvPr id="86" name="TextBox 82">
            <a:extLst>
              <a:ext uri="{FF2B5EF4-FFF2-40B4-BE49-F238E27FC236}">
                <a16:creationId xmlns:a16="http://schemas.microsoft.com/office/drawing/2014/main" id="{369C7C91-E496-494B-97D7-A5DF86403C10}"/>
              </a:ext>
            </a:extLst>
          </p:cNvPr>
          <p:cNvSpPr txBox="1"/>
          <p:nvPr/>
        </p:nvSpPr>
        <p:spPr>
          <a:xfrm>
            <a:off x="456474" y="5956475"/>
            <a:ext cx="736208"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t>Marketing</a:t>
            </a:r>
            <a:endParaRPr lang="el-GR" sz="900" dirty="0"/>
          </a:p>
        </p:txBody>
      </p:sp>
      <p:sp>
        <p:nvSpPr>
          <p:cNvPr id="87" name="Διπλωμένη γωνία 110">
            <a:extLst>
              <a:ext uri="{FF2B5EF4-FFF2-40B4-BE49-F238E27FC236}">
                <a16:creationId xmlns:a16="http://schemas.microsoft.com/office/drawing/2014/main" id="{387C714E-CB75-49EA-9C31-B7CAC64CC36C}"/>
              </a:ext>
            </a:extLst>
          </p:cNvPr>
          <p:cNvSpPr/>
          <p:nvPr/>
        </p:nvSpPr>
        <p:spPr>
          <a:xfrm>
            <a:off x="395536" y="6325888"/>
            <a:ext cx="868972" cy="230833"/>
          </a:xfrm>
          <a:prstGeom prst="foldedCorner">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l-GR"/>
          </a:p>
        </p:txBody>
      </p:sp>
      <p:sp>
        <p:nvSpPr>
          <p:cNvPr id="108" name="TextBox 83">
            <a:extLst>
              <a:ext uri="{FF2B5EF4-FFF2-40B4-BE49-F238E27FC236}">
                <a16:creationId xmlns:a16="http://schemas.microsoft.com/office/drawing/2014/main" id="{7E9B5D62-802C-4FA2-BE5D-9A752BBF7125}"/>
              </a:ext>
            </a:extLst>
          </p:cNvPr>
          <p:cNvSpPr txBox="1"/>
          <p:nvPr/>
        </p:nvSpPr>
        <p:spPr>
          <a:xfrm>
            <a:off x="456474" y="6326024"/>
            <a:ext cx="703932" cy="23561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t>Insurance</a:t>
            </a:r>
            <a:endParaRPr lang="el-GR" sz="900" dirty="0"/>
          </a:p>
        </p:txBody>
      </p:sp>
      <p:sp>
        <p:nvSpPr>
          <p:cNvPr id="109" name="Διπλωμένη γωνία 111">
            <a:extLst>
              <a:ext uri="{FF2B5EF4-FFF2-40B4-BE49-F238E27FC236}">
                <a16:creationId xmlns:a16="http://schemas.microsoft.com/office/drawing/2014/main" id="{FD668BFF-0EF4-447B-B77C-D1B355C542C8}"/>
              </a:ext>
            </a:extLst>
          </p:cNvPr>
          <p:cNvSpPr/>
          <p:nvPr/>
        </p:nvSpPr>
        <p:spPr>
          <a:xfrm>
            <a:off x="1443849" y="5956222"/>
            <a:ext cx="879593" cy="235613"/>
          </a:xfrm>
          <a:prstGeom prst="foldedCorner">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l-GR"/>
          </a:p>
        </p:txBody>
      </p:sp>
      <p:sp>
        <p:nvSpPr>
          <p:cNvPr id="110" name="TextBox 84">
            <a:extLst>
              <a:ext uri="{FF2B5EF4-FFF2-40B4-BE49-F238E27FC236}">
                <a16:creationId xmlns:a16="http://schemas.microsoft.com/office/drawing/2014/main" id="{DFD39F72-5BA3-4C61-BBDE-580FC7B315CF}"/>
              </a:ext>
            </a:extLst>
          </p:cNvPr>
          <p:cNvSpPr txBox="1"/>
          <p:nvPr/>
        </p:nvSpPr>
        <p:spPr>
          <a:xfrm>
            <a:off x="1499912" y="5956474"/>
            <a:ext cx="707047" cy="23561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t>Servers</a:t>
            </a:r>
            <a:endParaRPr lang="el-GR" sz="900" dirty="0"/>
          </a:p>
        </p:txBody>
      </p:sp>
      <p:sp>
        <p:nvSpPr>
          <p:cNvPr id="111" name="Διπλωμένη γωνία 112">
            <a:extLst>
              <a:ext uri="{FF2B5EF4-FFF2-40B4-BE49-F238E27FC236}">
                <a16:creationId xmlns:a16="http://schemas.microsoft.com/office/drawing/2014/main" id="{A7264EFD-F76D-4957-BAD3-DC76B6192EC2}"/>
              </a:ext>
            </a:extLst>
          </p:cNvPr>
          <p:cNvSpPr/>
          <p:nvPr/>
        </p:nvSpPr>
        <p:spPr>
          <a:xfrm>
            <a:off x="1419384" y="6325704"/>
            <a:ext cx="1007424" cy="345566"/>
          </a:xfrm>
          <a:prstGeom prst="foldedCorner">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l-GR"/>
          </a:p>
        </p:txBody>
      </p:sp>
      <p:sp>
        <p:nvSpPr>
          <p:cNvPr id="112" name="TextBox 85">
            <a:extLst>
              <a:ext uri="{FF2B5EF4-FFF2-40B4-BE49-F238E27FC236}">
                <a16:creationId xmlns:a16="http://schemas.microsoft.com/office/drawing/2014/main" id="{0FE5DCAB-FDED-44AF-A0BD-CB1FF4D8A47C}"/>
              </a:ext>
            </a:extLst>
          </p:cNvPr>
          <p:cNvSpPr txBox="1"/>
          <p:nvPr/>
        </p:nvSpPr>
        <p:spPr>
          <a:xfrm>
            <a:off x="1499911" y="6323793"/>
            <a:ext cx="879593"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t>Human Resources</a:t>
            </a:r>
            <a:endParaRPr lang="el-GR" sz="900" dirty="0"/>
          </a:p>
        </p:txBody>
      </p:sp>
      <p:sp>
        <p:nvSpPr>
          <p:cNvPr id="113" name="Διπλωμένη γωνία 113">
            <a:extLst>
              <a:ext uri="{FF2B5EF4-FFF2-40B4-BE49-F238E27FC236}">
                <a16:creationId xmlns:a16="http://schemas.microsoft.com/office/drawing/2014/main" id="{8A3283EC-FDA6-400C-A70A-7D0EA87AF391}"/>
              </a:ext>
            </a:extLst>
          </p:cNvPr>
          <p:cNvSpPr/>
          <p:nvPr/>
        </p:nvSpPr>
        <p:spPr>
          <a:xfrm>
            <a:off x="2587406" y="5954196"/>
            <a:ext cx="1066542" cy="538035"/>
          </a:xfrm>
          <a:prstGeom prst="foldedCorner">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l-GR"/>
          </a:p>
        </p:txBody>
      </p:sp>
      <p:sp>
        <p:nvSpPr>
          <p:cNvPr id="114" name="TextBox 86">
            <a:extLst>
              <a:ext uri="{FF2B5EF4-FFF2-40B4-BE49-F238E27FC236}">
                <a16:creationId xmlns:a16="http://schemas.microsoft.com/office/drawing/2014/main" id="{43790A8A-8261-4B89-8AE7-48466BAC5F23}"/>
              </a:ext>
            </a:extLst>
          </p:cNvPr>
          <p:cNvSpPr txBox="1"/>
          <p:nvPr/>
        </p:nvSpPr>
        <p:spPr>
          <a:xfrm>
            <a:off x="2635132" y="5973884"/>
            <a:ext cx="836047" cy="518348"/>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t>Online &amp; International Payment</a:t>
            </a:r>
            <a:endParaRPr lang="el-GR" sz="900" dirty="0"/>
          </a:p>
        </p:txBody>
      </p:sp>
      <p:pic>
        <p:nvPicPr>
          <p:cNvPr id="115" name="Picture 114" descr="ÎÏÎ¿ÏÎ­Î»ÎµÏÎ¼Î± ÎµÎ¹ÎºÏÎ½Î±Ï Î³Î¹Î± cost money  logo">
            <a:extLst>
              <a:ext uri="{FF2B5EF4-FFF2-40B4-BE49-F238E27FC236}">
                <a16:creationId xmlns:a16="http://schemas.microsoft.com/office/drawing/2014/main" id="{D933FCD9-61FE-4298-ABE7-1084380A1F8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03047" y="5858400"/>
            <a:ext cx="514430" cy="698321"/>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Î£ÏÎµÏÎ¹ÎºÎ® ÎµÎ¹ÎºÏÎ½Î±">
            <a:extLst>
              <a:ext uri="{FF2B5EF4-FFF2-40B4-BE49-F238E27FC236}">
                <a16:creationId xmlns:a16="http://schemas.microsoft.com/office/drawing/2014/main" id="{509100E7-5D33-4A56-8212-AB6DD0C0E21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0161" y="4057174"/>
            <a:ext cx="725480" cy="725480"/>
          </a:xfrm>
          <a:prstGeom prst="rect">
            <a:avLst/>
          </a:prstGeom>
          <a:noFill/>
          <a:extLst>
            <a:ext uri="{909E8E84-426E-40DD-AFC4-6F175D3DCCD1}">
              <a14:hiddenFill xmlns:a14="http://schemas.microsoft.com/office/drawing/2010/main">
                <a:solidFill>
                  <a:srgbClr val="FFFFFF"/>
                </a:solidFill>
              </a14:hiddenFill>
            </a:ext>
          </a:extLst>
        </p:spPr>
      </p:pic>
      <p:sp>
        <p:nvSpPr>
          <p:cNvPr id="117" name="Διπλωμένη γωνία 119">
            <a:extLst>
              <a:ext uri="{FF2B5EF4-FFF2-40B4-BE49-F238E27FC236}">
                <a16:creationId xmlns:a16="http://schemas.microsoft.com/office/drawing/2014/main" id="{4B02DAE7-E1F0-4EA9-A564-02C5566F802D}"/>
              </a:ext>
            </a:extLst>
          </p:cNvPr>
          <p:cNvSpPr/>
          <p:nvPr/>
        </p:nvSpPr>
        <p:spPr>
          <a:xfrm>
            <a:off x="4911702" y="5956338"/>
            <a:ext cx="966000" cy="266876"/>
          </a:xfrm>
          <a:prstGeom prst="foldedCorner">
            <a:avLst/>
          </a:prstGeom>
          <a:solidFill>
            <a:schemeClr val="accent5">
              <a:lumMod val="40000"/>
              <a:lumOff val="6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l-GR"/>
          </a:p>
        </p:txBody>
      </p:sp>
      <p:sp>
        <p:nvSpPr>
          <p:cNvPr id="118" name="TextBox 120">
            <a:extLst>
              <a:ext uri="{FF2B5EF4-FFF2-40B4-BE49-F238E27FC236}">
                <a16:creationId xmlns:a16="http://schemas.microsoft.com/office/drawing/2014/main" id="{43D9911C-60AF-4FA9-B4D3-A62DD95D27CE}"/>
              </a:ext>
            </a:extLst>
          </p:cNvPr>
          <p:cNvSpPr txBox="1"/>
          <p:nvPr/>
        </p:nvSpPr>
        <p:spPr>
          <a:xfrm>
            <a:off x="4959483" y="5972611"/>
            <a:ext cx="825725" cy="23561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t>Pay per use</a:t>
            </a:r>
            <a:endParaRPr lang="el-GR" sz="900" dirty="0"/>
          </a:p>
        </p:txBody>
      </p:sp>
      <p:sp>
        <p:nvSpPr>
          <p:cNvPr id="119" name="Διπλωμένη γωνία 122">
            <a:extLst>
              <a:ext uri="{FF2B5EF4-FFF2-40B4-BE49-F238E27FC236}">
                <a16:creationId xmlns:a16="http://schemas.microsoft.com/office/drawing/2014/main" id="{23A5D12B-1571-4974-8546-AA0D2D018BC2}"/>
              </a:ext>
            </a:extLst>
          </p:cNvPr>
          <p:cNvSpPr/>
          <p:nvPr/>
        </p:nvSpPr>
        <p:spPr>
          <a:xfrm>
            <a:off x="7403733" y="5987596"/>
            <a:ext cx="971407" cy="275762"/>
          </a:xfrm>
          <a:prstGeom prst="foldedCorner">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l-GR"/>
          </a:p>
        </p:txBody>
      </p:sp>
      <p:sp>
        <p:nvSpPr>
          <p:cNvPr id="120" name="TextBox 123">
            <a:extLst>
              <a:ext uri="{FF2B5EF4-FFF2-40B4-BE49-F238E27FC236}">
                <a16:creationId xmlns:a16="http://schemas.microsoft.com/office/drawing/2014/main" id="{48D2D1EE-E090-40ED-A962-7C5AD1FC3E6B}"/>
              </a:ext>
            </a:extLst>
          </p:cNvPr>
          <p:cNvSpPr txBox="1"/>
          <p:nvPr/>
        </p:nvSpPr>
        <p:spPr>
          <a:xfrm>
            <a:off x="7427221" y="6012491"/>
            <a:ext cx="1090149" cy="2308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900" dirty="0"/>
              <a:t>Subscription</a:t>
            </a:r>
            <a:endParaRPr lang="el-GR" sz="900" dirty="0"/>
          </a:p>
        </p:txBody>
      </p:sp>
      <p:pic>
        <p:nvPicPr>
          <p:cNvPr id="121" name="Picture 120" descr="ÎÏÎ¿ÏÎ­Î»ÎµÏÎ¼Î± ÎµÎ¹ÎºÏÎ½Î±Ï Î³Î¹Î± profit logo">
            <a:extLst>
              <a:ext uri="{FF2B5EF4-FFF2-40B4-BE49-F238E27FC236}">
                <a16:creationId xmlns:a16="http://schemas.microsoft.com/office/drawing/2014/main" id="{D1E151F0-40BF-472F-837D-0FEF925B25A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76083" y="5850696"/>
            <a:ext cx="752757" cy="7567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flipH="1">
            <a:off x="457187" y="159023"/>
            <a:ext cx="401872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The Business Model </a:t>
            </a:r>
            <a:r>
              <a:rPr lang="en-US" sz="2400" dirty="0">
                <a:solidFill>
                  <a:schemeClr val="dk1"/>
                </a:solidFill>
                <a:latin typeface="Calibri"/>
                <a:ea typeface="Calibri"/>
                <a:cs typeface="Calibri"/>
                <a:sym typeface="Calibri"/>
              </a:rPr>
              <a:t>Kit</a:t>
            </a:r>
            <a:endParaRPr dirty="0"/>
          </a:p>
        </p:txBody>
      </p:sp>
      <p:sp>
        <p:nvSpPr>
          <p:cNvPr id="89" name="Google Shape;89;p13"/>
          <p:cNvSpPr/>
          <p:nvPr/>
        </p:nvSpPr>
        <p:spPr>
          <a:xfrm>
            <a:off x="222424" y="754557"/>
            <a:ext cx="8594100" cy="6008100"/>
          </a:xfrm>
          <a:prstGeom prst="rect">
            <a:avLst/>
          </a:prstGeom>
          <a:noFill/>
          <a:ln w="508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US" sz="1350">
                <a:solidFill>
                  <a:schemeClr val="lt1"/>
                </a:solidFill>
                <a:latin typeface="Calibri"/>
                <a:ea typeface="Calibri"/>
                <a:cs typeface="Calibri"/>
                <a:sym typeface="Calibri"/>
              </a:rPr>
              <a:t>z</a:t>
            </a:r>
            <a:endParaRPr/>
          </a:p>
        </p:txBody>
      </p:sp>
      <p:sp>
        <p:nvSpPr>
          <p:cNvPr id="107" name="Google Shape;107;p13"/>
          <p:cNvSpPr txBox="1"/>
          <p:nvPr/>
        </p:nvSpPr>
        <p:spPr>
          <a:xfrm>
            <a:off x="826800" y="44703"/>
            <a:ext cx="8031812" cy="709854"/>
          </a:xfrm>
          <a:prstGeom prst="rect">
            <a:avLst/>
          </a:prstGeom>
          <a:noFill/>
          <a:ln>
            <a:noFill/>
          </a:ln>
        </p:spPr>
        <p:txBody>
          <a:bodyPr spcFirstLastPara="1" wrap="square" lIns="91425" tIns="45700" rIns="91425" bIns="45700" anchor="ctr" anchorCtr="0">
            <a:noAutofit/>
          </a:body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pic>
        <p:nvPicPr>
          <p:cNvPr id="8" name="Picture 7">
            <a:extLst>
              <a:ext uri="{FF2B5EF4-FFF2-40B4-BE49-F238E27FC236}">
                <a16:creationId xmlns:a16="http://schemas.microsoft.com/office/drawing/2014/main" id="{73A23CB7-ACA6-4E74-8347-F965F4650AF9}"/>
              </a:ext>
            </a:extLst>
          </p:cNvPr>
          <p:cNvPicPr>
            <a:picLocks noChangeAspect="1"/>
          </p:cNvPicPr>
          <p:nvPr/>
        </p:nvPicPr>
        <p:blipFill>
          <a:blip r:embed="rId3"/>
          <a:stretch>
            <a:fillRect/>
          </a:stretch>
        </p:blipFill>
        <p:spPr>
          <a:xfrm>
            <a:off x="678916" y="888426"/>
            <a:ext cx="4760352" cy="5830632"/>
          </a:xfrm>
          <a:prstGeom prst="rect">
            <a:avLst/>
          </a:prstGeom>
        </p:spPr>
      </p:pic>
      <p:sp>
        <p:nvSpPr>
          <p:cNvPr id="6" name="Rectangle 5">
            <a:extLst>
              <a:ext uri="{FF2B5EF4-FFF2-40B4-BE49-F238E27FC236}">
                <a16:creationId xmlns:a16="http://schemas.microsoft.com/office/drawing/2014/main" id="{3F84E845-049D-47B5-929A-45B12139890A}"/>
              </a:ext>
            </a:extLst>
          </p:cNvPr>
          <p:cNvSpPr/>
          <p:nvPr/>
        </p:nvSpPr>
        <p:spPr>
          <a:xfrm>
            <a:off x="444167" y="908507"/>
            <a:ext cx="5279011" cy="1712157"/>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65705CD-2C70-4D27-8DC3-676EFB454EE3}"/>
              </a:ext>
            </a:extLst>
          </p:cNvPr>
          <p:cNvSpPr/>
          <p:nvPr/>
        </p:nvSpPr>
        <p:spPr>
          <a:xfrm>
            <a:off x="444167" y="2718854"/>
            <a:ext cx="5279011" cy="1596872"/>
          </a:xfrm>
          <a:prstGeom prst="rect">
            <a:avLst/>
          </a:prstGeom>
          <a:noFill/>
          <a:ln w="38100">
            <a:solidFill>
              <a:schemeClr val="accent6"/>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75779C-2DA2-4A54-A7D3-B8AFE27986E8}"/>
              </a:ext>
            </a:extLst>
          </p:cNvPr>
          <p:cNvSpPr/>
          <p:nvPr/>
        </p:nvSpPr>
        <p:spPr>
          <a:xfrm>
            <a:off x="5871520" y="1610250"/>
            <a:ext cx="2747868" cy="430887"/>
          </a:xfrm>
          <a:prstGeom prst="rect">
            <a:avLst/>
          </a:prstGeom>
        </p:spPr>
        <p:txBody>
          <a:bodyPr wrap="none">
            <a:spAutoFit/>
          </a:bodyPr>
          <a:lstStyle/>
          <a:p>
            <a:r>
              <a:rPr lang="el-GR" sz="2200" i="1" dirty="0">
                <a:solidFill>
                  <a:srgbClr val="0070C0"/>
                </a:solidFill>
                <a:effectLst>
                  <a:outerShdw dist="38096" dir="2700000">
                    <a:srgbClr val="000000"/>
                  </a:outerShdw>
                </a:effectLst>
                <a:latin typeface="Times New Roman" panose="02020603050405020304" pitchFamily="18" charset="0"/>
                <a:cs typeface="Times New Roman" panose="02020603050405020304" pitchFamily="18" charset="0"/>
              </a:rPr>
              <a:t>«σχέδιο Ι</a:t>
            </a:r>
            <a:r>
              <a:rPr lang="en-US" sz="2200" i="1" dirty="0" err="1">
                <a:solidFill>
                  <a:srgbClr val="0070C0"/>
                </a:solidFill>
                <a:effectLst>
                  <a:outerShdw dist="38096" dir="2700000">
                    <a:srgbClr val="000000"/>
                  </a:outerShdw>
                </a:effectLst>
                <a:latin typeface="Times New Roman" panose="02020603050405020304" pitchFamily="18" charset="0"/>
                <a:cs typeface="Times New Roman" panose="02020603050405020304" pitchFamily="18" charset="0"/>
              </a:rPr>
              <a:t>NsurSkroutz</a:t>
            </a:r>
            <a:r>
              <a:rPr lang="el-GR" sz="2200" i="1" dirty="0">
                <a:solidFill>
                  <a:srgbClr val="0070C0"/>
                </a:solidFill>
                <a:effectLst>
                  <a:outerShdw dist="38096" dir="2700000">
                    <a:srgbClr val="000000"/>
                  </a:outerShdw>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4EB60D2-8213-4C28-8557-6B514921E140}"/>
              </a:ext>
            </a:extLst>
          </p:cNvPr>
          <p:cNvSpPr/>
          <p:nvPr/>
        </p:nvSpPr>
        <p:spPr>
          <a:xfrm>
            <a:off x="5878870" y="3327719"/>
            <a:ext cx="2771913" cy="430887"/>
          </a:xfrm>
          <a:prstGeom prst="rect">
            <a:avLst/>
          </a:prstGeom>
        </p:spPr>
        <p:txBody>
          <a:bodyPr wrap="none">
            <a:spAutoFit/>
          </a:bodyPr>
          <a:lstStyle/>
          <a:p>
            <a:r>
              <a:rPr lang="el-GR" sz="2200" i="1" dirty="0">
                <a:solidFill>
                  <a:srgbClr val="00B050"/>
                </a:solidFill>
                <a:effectLst>
                  <a:outerShdw dist="38096" dir="2700000">
                    <a:srgbClr val="000000"/>
                  </a:outerShdw>
                </a:effectLst>
                <a:latin typeface="Times New Roman" panose="02020603050405020304" pitchFamily="18" charset="0"/>
                <a:cs typeface="Times New Roman" panose="02020603050405020304" pitchFamily="18" charset="0"/>
              </a:rPr>
              <a:t>«σχέδιο </a:t>
            </a:r>
            <a:r>
              <a:rPr lang="en-US" sz="2200" i="1" dirty="0">
                <a:solidFill>
                  <a:srgbClr val="00B050"/>
                </a:solidFill>
                <a:effectLst>
                  <a:outerShdw dist="38096" dir="2700000">
                    <a:srgbClr val="000000"/>
                  </a:outerShdw>
                </a:effectLst>
                <a:latin typeface="Times New Roman" panose="02020603050405020304" pitchFamily="18" charset="0"/>
                <a:cs typeface="Times New Roman" panose="02020603050405020304" pitchFamily="18" charset="0"/>
              </a:rPr>
              <a:t>insurer’s gun</a:t>
            </a:r>
            <a:r>
              <a:rPr lang="el-GR" sz="2200" i="1" dirty="0">
                <a:solidFill>
                  <a:srgbClr val="00B050"/>
                </a:solidFill>
                <a:effectLst>
                  <a:outerShdw dist="38096" dir="2700000">
                    <a:srgbClr val="000000"/>
                  </a:outerShdw>
                </a:effectLst>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BF2B4A8C-7587-4C37-8228-28371EB62031}"/>
              </a:ext>
            </a:extLst>
          </p:cNvPr>
          <p:cNvSpPr/>
          <p:nvPr/>
        </p:nvSpPr>
        <p:spPr>
          <a:xfrm>
            <a:off x="457187" y="4413916"/>
            <a:ext cx="5279011" cy="2285061"/>
          </a:xfrm>
          <a:prstGeom prst="rect">
            <a:avLst/>
          </a:prstGeom>
          <a:noFill/>
          <a:ln w="381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AADE6F-7766-4717-9510-A9F785479287}"/>
              </a:ext>
            </a:extLst>
          </p:cNvPr>
          <p:cNvSpPr/>
          <p:nvPr/>
        </p:nvSpPr>
        <p:spPr>
          <a:xfrm>
            <a:off x="5871520" y="5002448"/>
            <a:ext cx="3009798" cy="1107996"/>
          </a:xfrm>
          <a:prstGeom prst="rect">
            <a:avLst/>
          </a:prstGeom>
        </p:spPr>
        <p:txBody>
          <a:bodyPr wrap="square">
            <a:spAutoFit/>
          </a:bodyPr>
          <a:lstStyle/>
          <a:p>
            <a:r>
              <a:rPr lang="el-GR" sz="2200" i="1" dirty="0">
                <a:solidFill>
                  <a:srgbClr val="7030A0"/>
                </a:solidFill>
                <a:effectLst>
                  <a:outerShdw dist="38096" dir="2700000">
                    <a:srgbClr val="000000"/>
                  </a:outerShdw>
                </a:effectLst>
                <a:latin typeface="Times New Roman" panose="02020603050405020304" pitchFamily="18" charset="0"/>
                <a:cs typeface="Times New Roman" panose="02020603050405020304" pitchFamily="18" charset="0"/>
              </a:rPr>
              <a:t>«πώληση δεδομένων πελατών </a:t>
            </a:r>
            <a:r>
              <a:rPr lang="en-US" sz="2200" i="1" dirty="0" err="1">
                <a:solidFill>
                  <a:srgbClr val="0070C0"/>
                </a:solidFill>
                <a:effectLst>
                  <a:outerShdw dist="38096" dir="2700000">
                    <a:srgbClr val="000000"/>
                  </a:outerShdw>
                </a:effectLst>
                <a:latin typeface="Times New Roman" panose="02020603050405020304" pitchFamily="18" charset="0"/>
                <a:cs typeface="Times New Roman" panose="02020603050405020304" pitchFamily="18" charset="0"/>
              </a:rPr>
              <a:t>InsurSkroutz</a:t>
            </a:r>
            <a:r>
              <a:rPr lang="en-US" sz="2200" i="1" dirty="0">
                <a:solidFill>
                  <a:srgbClr val="7030A0"/>
                </a:solidFill>
                <a:effectLst>
                  <a:outerShdw dist="38096" dir="2700000">
                    <a:srgbClr val="000000"/>
                  </a:outerShdw>
                </a:effectLst>
                <a:latin typeface="Times New Roman" panose="02020603050405020304" pitchFamily="18" charset="0"/>
                <a:cs typeface="Times New Roman" panose="02020603050405020304" pitchFamily="18" charset="0"/>
              </a:rPr>
              <a:t> </a:t>
            </a:r>
            <a:r>
              <a:rPr lang="el-GR" sz="2200" i="1" dirty="0">
                <a:solidFill>
                  <a:srgbClr val="7030A0"/>
                </a:solidFill>
                <a:effectLst>
                  <a:outerShdw dist="38096" dir="2700000">
                    <a:srgbClr val="000000"/>
                  </a:outerShdw>
                </a:effectLst>
                <a:latin typeface="Times New Roman" panose="02020603050405020304" pitchFamily="18" charset="0"/>
                <a:cs typeface="Times New Roman" panose="02020603050405020304" pitchFamily="18" charset="0"/>
              </a:rPr>
              <a:t>στις εταιρείες»</a:t>
            </a:r>
            <a:endParaRPr lang="en-US" sz="2200"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489191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P spid="11"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457185" y="104827"/>
            <a:ext cx="4018727" cy="461665"/>
          </a:xfrm>
          <a:prstGeom prst="rect">
            <a:avLst/>
          </a:prstGeom>
          <a:noFill/>
        </p:spPr>
        <p:txBody>
          <a:bodyPr wrap="square" rtlCol="0">
            <a:spAutoFit/>
          </a:bodyPr>
          <a:lstStyle/>
          <a:p>
            <a:r>
              <a:rPr lang="en-US" sz="2400" dirty="0">
                <a:solidFill>
                  <a:schemeClr val="dk1"/>
                </a:solidFill>
                <a:latin typeface="Calibri"/>
                <a:cs typeface="Calibri"/>
              </a:rPr>
              <a:t>Measuring innovation…</a:t>
            </a:r>
          </a:p>
        </p:txBody>
      </p:sp>
      <p:sp>
        <p:nvSpPr>
          <p:cNvPr id="5" name="Rectangle 4"/>
          <p:cNvSpPr/>
          <p:nvPr/>
        </p:nvSpPr>
        <p:spPr>
          <a:xfrm>
            <a:off x="222422" y="657932"/>
            <a:ext cx="8594125" cy="6008044"/>
          </a:xfrm>
          <a:prstGeom prst="rect">
            <a:avLst/>
          </a:prstGeom>
          <a:solidFill>
            <a:schemeClr val="accent1"/>
          </a:solidFill>
          <a:ln w="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Title 1">
            <a:extLst>
              <a:ext uri="{FF2B5EF4-FFF2-40B4-BE49-F238E27FC236}">
                <a16:creationId xmlns:a16="http://schemas.microsoft.com/office/drawing/2014/main" id="{D064331E-2A08-4FEF-9819-120CF150DFB1}"/>
              </a:ext>
            </a:extLst>
          </p:cNvPr>
          <p:cNvSpPr txBox="1">
            <a:spLocks/>
          </p:cNvSpPr>
          <p:nvPr/>
        </p:nvSpPr>
        <p:spPr>
          <a:xfrm>
            <a:off x="826800" y="44701"/>
            <a:ext cx="8031812" cy="6055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graphicFrame>
        <p:nvGraphicFramePr>
          <p:cNvPr id="2" name="Table 1">
            <a:extLst>
              <a:ext uri="{FF2B5EF4-FFF2-40B4-BE49-F238E27FC236}">
                <a16:creationId xmlns:a16="http://schemas.microsoft.com/office/drawing/2014/main" id="{5BF66EE0-3721-4BA9-BFB3-78E4D7897E6A}"/>
              </a:ext>
            </a:extLst>
          </p:cNvPr>
          <p:cNvGraphicFramePr>
            <a:graphicFrameLocks noGrp="1"/>
          </p:cNvGraphicFramePr>
          <p:nvPr>
            <p:extLst>
              <p:ext uri="{D42A27DB-BD31-4B8C-83A1-F6EECF244321}">
                <p14:modId xmlns:p14="http://schemas.microsoft.com/office/powerpoint/2010/main" val="4268821378"/>
              </p:ext>
            </p:extLst>
          </p:nvPr>
        </p:nvGraphicFramePr>
        <p:xfrm>
          <a:off x="467544" y="980728"/>
          <a:ext cx="8070364" cy="2695168"/>
        </p:xfrm>
        <a:graphic>
          <a:graphicData uri="http://schemas.openxmlformats.org/drawingml/2006/table">
            <a:tbl>
              <a:tblPr firstRow="1" bandRow="1">
                <a:tableStyleId>{B301B821-A1FF-4177-AEE7-76D212191A09}</a:tableStyleId>
              </a:tblPr>
              <a:tblGrid>
                <a:gridCol w="1373620">
                  <a:extLst>
                    <a:ext uri="{9D8B030D-6E8A-4147-A177-3AD203B41FA5}">
                      <a16:colId xmlns:a16="http://schemas.microsoft.com/office/drawing/2014/main" val="3633741825"/>
                    </a:ext>
                  </a:extLst>
                </a:gridCol>
                <a:gridCol w="1440160">
                  <a:extLst>
                    <a:ext uri="{9D8B030D-6E8A-4147-A177-3AD203B41FA5}">
                      <a16:colId xmlns:a16="http://schemas.microsoft.com/office/drawing/2014/main" val="2142815647"/>
                    </a:ext>
                  </a:extLst>
                </a:gridCol>
                <a:gridCol w="1368152">
                  <a:extLst>
                    <a:ext uri="{9D8B030D-6E8A-4147-A177-3AD203B41FA5}">
                      <a16:colId xmlns:a16="http://schemas.microsoft.com/office/drawing/2014/main" val="1994338513"/>
                    </a:ext>
                  </a:extLst>
                </a:gridCol>
                <a:gridCol w="1512168">
                  <a:extLst>
                    <a:ext uri="{9D8B030D-6E8A-4147-A177-3AD203B41FA5}">
                      <a16:colId xmlns:a16="http://schemas.microsoft.com/office/drawing/2014/main" val="2920693570"/>
                    </a:ext>
                  </a:extLst>
                </a:gridCol>
                <a:gridCol w="1188132">
                  <a:extLst>
                    <a:ext uri="{9D8B030D-6E8A-4147-A177-3AD203B41FA5}">
                      <a16:colId xmlns:a16="http://schemas.microsoft.com/office/drawing/2014/main" val="1333959829"/>
                    </a:ext>
                  </a:extLst>
                </a:gridCol>
                <a:gridCol w="1188132">
                  <a:extLst>
                    <a:ext uri="{9D8B030D-6E8A-4147-A177-3AD203B41FA5}">
                      <a16:colId xmlns:a16="http://schemas.microsoft.com/office/drawing/2014/main" val="896572931"/>
                    </a:ext>
                  </a:extLst>
                </a:gridCol>
              </a:tblGrid>
              <a:tr h="360040">
                <a:tc>
                  <a:txBody>
                    <a:bodyPr/>
                    <a:lstStyle/>
                    <a:p>
                      <a:pPr algn="ctr"/>
                      <a:r>
                        <a:rPr lang="en-US" sz="1600" u="none" strike="noStrike" kern="1200" cap="none" dirty="0">
                          <a:latin typeface="Footlight MT Light" panose="0204060206030A020304" pitchFamily="18" charset="0"/>
                          <a:sym typeface="Arial"/>
                        </a:rPr>
                        <a:t>Company</a:t>
                      </a:r>
                      <a:endParaRPr lang="en-US" sz="1600" b="1" i="0" u="none" strike="noStrike" kern="1200" cap="none" dirty="0">
                        <a:solidFill>
                          <a:schemeClr val="bg1"/>
                        </a:solidFill>
                        <a:latin typeface="Footlight MT Light" pitchFamily="18" charset="0"/>
                        <a:ea typeface="+mj-ea"/>
                        <a:cs typeface="+mj-cs"/>
                        <a:sym typeface="Arial"/>
                      </a:endParaRPr>
                    </a:p>
                  </a:txBody>
                  <a:tcPr anchor="ctr"/>
                </a:tc>
                <a:tc>
                  <a:txBody>
                    <a:bodyPr/>
                    <a:lstStyle/>
                    <a:p>
                      <a:pPr algn="ctr"/>
                      <a:r>
                        <a:rPr lang="en-US" sz="1600" u="none" strike="noStrike" kern="1200" cap="none" dirty="0">
                          <a:latin typeface="Footlight MT Light" panose="0204060206030A020304" pitchFamily="18" charset="0"/>
                          <a:sym typeface="Arial"/>
                        </a:rPr>
                        <a:t>Can deliver its own insurance product</a:t>
                      </a:r>
                      <a:endParaRPr lang="en-US" sz="1600" b="1" i="0" u="none" strike="noStrike" kern="1200" cap="none" dirty="0">
                        <a:solidFill>
                          <a:schemeClr val="bg1"/>
                        </a:solidFill>
                        <a:latin typeface="Footlight MT Light" pitchFamily="18" charset="0"/>
                        <a:ea typeface="+mj-ea"/>
                        <a:cs typeface="+mj-cs"/>
                        <a:sym typeface="Arial"/>
                      </a:endParaRPr>
                    </a:p>
                  </a:txBody>
                  <a:tcPr anchor="ctr"/>
                </a:tc>
                <a:tc>
                  <a:txBody>
                    <a:bodyPr/>
                    <a:lstStyle/>
                    <a:p>
                      <a:pPr algn="ctr"/>
                      <a:r>
                        <a:rPr lang="en-US" sz="1600" u="none" strike="noStrike" kern="1200" cap="none" dirty="0">
                          <a:latin typeface="Footlight MT Light" panose="0204060206030A020304" pitchFamily="18" charset="0"/>
                          <a:sym typeface="Arial"/>
                        </a:rPr>
                        <a:t>Can provide personalized solutions</a:t>
                      </a:r>
                      <a:endParaRPr lang="en-US" sz="1600" b="1" i="0" u="none" strike="noStrike" kern="1200" cap="none" dirty="0">
                        <a:solidFill>
                          <a:schemeClr val="bg1"/>
                        </a:solidFill>
                        <a:latin typeface="Footlight MT Light" pitchFamily="18" charset="0"/>
                        <a:ea typeface="+mj-ea"/>
                        <a:cs typeface="+mj-cs"/>
                        <a:sym typeface="Arial"/>
                      </a:endParaRPr>
                    </a:p>
                  </a:txBody>
                  <a:tcPr anchor="ctr"/>
                </a:tc>
                <a:tc>
                  <a:txBody>
                    <a:bodyPr/>
                    <a:lstStyle/>
                    <a:p>
                      <a:pPr algn="ctr"/>
                      <a:r>
                        <a:rPr lang="en-US" sz="1600" u="none" strike="noStrike" kern="1200" cap="none" dirty="0">
                          <a:latin typeface="Footlight MT Light" panose="0204060206030A020304" pitchFamily="18" charset="0"/>
                          <a:sym typeface="Arial"/>
                        </a:rPr>
                        <a:t>Has received recognition and awards</a:t>
                      </a:r>
                      <a:endParaRPr lang="en-US" sz="1600" b="1" i="0" u="none" strike="noStrike" kern="1200" cap="none" dirty="0">
                        <a:solidFill>
                          <a:schemeClr val="bg1"/>
                        </a:solidFill>
                        <a:latin typeface="Footlight MT Light" pitchFamily="18" charset="0"/>
                        <a:ea typeface="+mj-ea"/>
                        <a:cs typeface="+mj-cs"/>
                        <a:sym typeface="Arial"/>
                      </a:endParaRPr>
                    </a:p>
                  </a:txBody>
                  <a:tcPr anchor="ctr"/>
                </a:tc>
                <a:tc>
                  <a:txBody>
                    <a:bodyPr/>
                    <a:lstStyle/>
                    <a:p>
                      <a:pPr algn="ctr"/>
                      <a:r>
                        <a:rPr lang="en-US" sz="1600" u="none" strike="noStrike" kern="1200" cap="none" dirty="0">
                          <a:latin typeface="Footlight MT Light" panose="0204060206030A020304" pitchFamily="18" charset="0"/>
                          <a:sym typeface="Arial"/>
                        </a:rPr>
                        <a:t>Is popular to the local market</a:t>
                      </a:r>
                      <a:endParaRPr lang="en-US" sz="1600" b="1" i="0" u="none" strike="noStrike" kern="1200" cap="none" dirty="0">
                        <a:solidFill>
                          <a:schemeClr val="bg1"/>
                        </a:solidFill>
                        <a:latin typeface="Footlight MT Light" pitchFamily="18" charset="0"/>
                        <a:ea typeface="+mj-ea"/>
                        <a:cs typeface="+mj-cs"/>
                        <a:sym typeface="Arial"/>
                      </a:endParaRPr>
                    </a:p>
                  </a:txBody>
                  <a:tcPr anchor="ctr"/>
                </a:tc>
                <a:tc>
                  <a:txBody>
                    <a:bodyPr/>
                    <a:lstStyle/>
                    <a:p>
                      <a:pPr algn="ctr"/>
                      <a:r>
                        <a:rPr lang="en-US" sz="1600" u="none" strike="noStrike" kern="1200" cap="none" dirty="0">
                          <a:latin typeface="Footlight MT Light" panose="0204060206030A020304" pitchFamily="18" charset="0"/>
                          <a:sym typeface="Arial"/>
                        </a:rPr>
                        <a:t>Based on AI &amp; Machine Learning</a:t>
                      </a:r>
                      <a:endParaRPr lang="en-US" sz="1600" b="1" i="0" u="none" strike="noStrike" kern="1200" cap="none" dirty="0">
                        <a:solidFill>
                          <a:schemeClr val="bg1"/>
                        </a:solidFill>
                        <a:latin typeface="Footlight MT Light" pitchFamily="18" charset="0"/>
                        <a:ea typeface="+mj-ea"/>
                        <a:cs typeface="+mj-cs"/>
                        <a:sym typeface="Arial"/>
                      </a:endParaRPr>
                    </a:p>
                  </a:txBody>
                  <a:tcPr anchor="ctr"/>
                </a:tc>
                <a:extLst>
                  <a:ext uri="{0D108BD9-81ED-4DB2-BD59-A6C34878D82A}">
                    <a16:rowId xmlns:a16="http://schemas.microsoft.com/office/drawing/2014/main" val="1202275785"/>
                  </a:ext>
                </a:extLst>
              </a:tr>
              <a:tr h="360040">
                <a:tc>
                  <a:txBody>
                    <a:bodyPr/>
                    <a:lstStyle/>
                    <a:p>
                      <a:pPr algn="ctr"/>
                      <a:r>
                        <a:rPr lang="en-US" sz="1600" u="none" strike="noStrike" kern="1200" cap="none" dirty="0">
                          <a:latin typeface="Footlight MT Light" panose="0204060206030A020304" pitchFamily="18" charset="0"/>
                          <a:sym typeface="Arial"/>
                        </a:rPr>
                        <a:t>Our startup (</a:t>
                      </a:r>
                      <a:r>
                        <a:rPr lang="en-US" sz="1600" u="none" strike="noStrike" kern="1200" cap="none" dirty="0" err="1">
                          <a:latin typeface="Footlight MT Light" panose="0204060206030A020304" pitchFamily="18" charset="0"/>
                          <a:sym typeface="Arial"/>
                        </a:rPr>
                        <a:t>AInsuRNNs</a:t>
                      </a:r>
                      <a:r>
                        <a:rPr lang="en-US" sz="1600" u="none" strike="noStrike" kern="1200" cap="none" dirty="0">
                          <a:latin typeface="Footlight MT Light" panose="0204060206030A020304" pitchFamily="18" charset="0"/>
                          <a:sym typeface="Arial"/>
                        </a:rPr>
                        <a:t>)</a:t>
                      </a:r>
                      <a:endParaRPr lang="en-US" sz="1600" b="0" i="0" u="none" strike="noStrike" kern="1200" cap="none" dirty="0">
                        <a:solidFill>
                          <a:schemeClr val="tx1"/>
                        </a:solidFill>
                        <a:latin typeface="Footlight MT Light" pitchFamily="18" charset="0"/>
                        <a:ea typeface="+mj-ea"/>
                        <a:cs typeface="+mj-cs"/>
                        <a:sym typeface="Arial"/>
                      </a:endParaRPr>
                    </a:p>
                  </a:txBody>
                  <a:tcPr anchor="ctr"/>
                </a:tc>
                <a:tc>
                  <a:txBody>
                    <a:bodyPr/>
                    <a:lstStyle/>
                    <a:p>
                      <a:pPr algn="ctr"/>
                      <a:r>
                        <a:rPr lang="en-US" sz="2000" u="none" strike="noStrike" kern="1200" cap="none" dirty="0">
                          <a:solidFill>
                            <a:srgbClr val="FF0000"/>
                          </a:solidFill>
                          <a:latin typeface="Footlight MT Light" panose="0204060206030A020304" pitchFamily="18" charset="0"/>
                          <a:sym typeface="Wingdings 2" panose="05020102010507070707" pitchFamily="18" charset="2"/>
                        </a:rPr>
                        <a:t></a:t>
                      </a:r>
                      <a:endParaRPr lang="en-US" sz="2000" b="0" i="0" u="none" strike="noStrike" kern="1200" cap="none" dirty="0">
                        <a:solidFill>
                          <a:srgbClr val="FF0000"/>
                        </a:solidFill>
                        <a:latin typeface="Footlight MT Light" panose="0204060206030A020304" pitchFamily="18" charset="0"/>
                        <a:ea typeface="+mj-ea"/>
                        <a:cs typeface="+mj-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00B05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00B050"/>
                        </a:solidFill>
                        <a:latin typeface="Footlight MT Light" panose="0204060206030A020304" pitchFamily="18" charset="0"/>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00B05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00B050"/>
                        </a:solidFill>
                        <a:latin typeface="Footlight MT Light" panose="0204060206030A020304" pitchFamily="18" charset="0"/>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FF000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FF0000"/>
                        </a:solidFill>
                        <a:latin typeface="Footlight MT Light" panose="0204060206030A020304" pitchFamily="18" charset="0"/>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00B05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00B050"/>
                        </a:solidFill>
                        <a:latin typeface="Footlight MT Light" panose="0204060206030A020304" pitchFamily="18" charset="0"/>
                        <a:ea typeface="+mn-ea"/>
                        <a:cs typeface="+mn-cs"/>
                        <a:sym typeface="Arial"/>
                      </a:endParaRPr>
                    </a:p>
                  </a:txBody>
                  <a:tcPr anchor="ctr"/>
                </a:tc>
                <a:extLst>
                  <a:ext uri="{0D108BD9-81ED-4DB2-BD59-A6C34878D82A}">
                    <a16:rowId xmlns:a16="http://schemas.microsoft.com/office/drawing/2014/main" val="3906414324"/>
                  </a:ext>
                </a:extLst>
              </a:tr>
              <a:tr h="470128">
                <a:tc>
                  <a:txBody>
                    <a:bodyPr/>
                    <a:lstStyle/>
                    <a:p>
                      <a:pPr algn="ctr"/>
                      <a:endParaRPr lang="en-US" sz="1600" b="0" i="0" u="none" strike="noStrike" kern="1200" cap="none" dirty="0">
                        <a:solidFill>
                          <a:schemeClr val="tx1"/>
                        </a:solidFill>
                        <a:latin typeface="Footlight MT Light" pitchFamily="18" charset="0"/>
                        <a:ea typeface="+mj-ea"/>
                        <a:cs typeface="+mj-cs"/>
                        <a:sym typeface="Arial"/>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u="none" strike="noStrike" kern="1200" cap="none" dirty="0">
                          <a:solidFill>
                            <a:srgbClr val="00B050"/>
                          </a:solidFill>
                          <a:latin typeface="Footlight MT Light" panose="0204060206030A020304" pitchFamily="18" charset="0"/>
                          <a:sym typeface="Wingdings 2" panose="05020102010507070707" pitchFamily="18" charset="2"/>
                        </a:rPr>
                        <a:t></a:t>
                      </a:r>
                      <a:endParaRPr lang="en-US" sz="2000" b="0" i="0" u="none" strike="noStrike" kern="1200" cap="none" dirty="0">
                        <a:solidFill>
                          <a:srgbClr val="00B050"/>
                        </a:solidFill>
                        <a:latin typeface="Footlight MT Light" panose="0204060206030A020304" pitchFamily="18" charset="0"/>
                        <a:ea typeface="+mn-ea"/>
                        <a:cs typeface="+mn-cs"/>
                        <a:sym typeface="Arial"/>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FF000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FF0000"/>
                        </a:solidFill>
                        <a:latin typeface="Footlight MT Light" panose="0204060206030A020304" pitchFamily="18" charset="0"/>
                        <a:ea typeface="+mn-ea"/>
                        <a:cs typeface="+mn-cs"/>
                        <a:sym typeface="Arial"/>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00B05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00B050"/>
                        </a:solidFill>
                        <a:latin typeface="Footlight MT Light" panose="0204060206030A020304" pitchFamily="18" charset="0"/>
                        <a:ea typeface="+mn-ea"/>
                        <a:cs typeface="+mn-cs"/>
                        <a:sym typeface="Arial"/>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FF000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FF0000"/>
                        </a:solidFill>
                        <a:latin typeface="Footlight MT Light" panose="0204060206030A020304" pitchFamily="18" charset="0"/>
                        <a:ea typeface="+mn-ea"/>
                        <a:cs typeface="+mn-cs"/>
                        <a:sym typeface="Arial"/>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00B05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00B050"/>
                        </a:solidFill>
                        <a:latin typeface="Footlight MT Light" panose="0204060206030A020304" pitchFamily="18" charset="0"/>
                        <a:ea typeface="+mn-ea"/>
                        <a:cs typeface="+mn-cs"/>
                        <a:sym typeface="Arial"/>
                      </a:endParaRPr>
                    </a:p>
                  </a:txBody>
                  <a:tcPr anchor="ctr">
                    <a:solidFill>
                      <a:schemeClr val="bg1"/>
                    </a:solidFill>
                  </a:tcPr>
                </a:tc>
                <a:extLst>
                  <a:ext uri="{0D108BD9-81ED-4DB2-BD59-A6C34878D82A}">
                    <a16:rowId xmlns:a16="http://schemas.microsoft.com/office/drawing/2014/main" val="2901548020"/>
                  </a:ext>
                </a:extLst>
              </a:tr>
              <a:tr h="360040">
                <a:tc>
                  <a:txBody>
                    <a:bodyPr/>
                    <a:lstStyle/>
                    <a:p>
                      <a:pPr algn="ctr"/>
                      <a:r>
                        <a:rPr lang="en-US" sz="1600" u="none" strike="noStrike" kern="1200" cap="none" dirty="0">
                          <a:latin typeface="Footlight MT Light" panose="0204060206030A020304" pitchFamily="18" charset="0"/>
                          <a:sym typeface="Arial"/>
                        </a:rPr>
                        <a:t>Insurance Companies Web Apps</a:t>
                      </a:r>
                      <a:endParaRPr lang="en-US" sz="1600" b="0" i="0" u="none" strike="noStrike" kern="1200" cap="none" dirty="0">
                        <a:solidFill>
                          <a:schemeClr val="tx1"/>
                        </a:solidFill>
                        <a:latin typeface="Footlight MT Light" pitchFamily="18" charset="0"/>
                        <a:ea typeface="+mj-ea"/>
                        <a:cs typeface="+mj-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00B05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00B050"/>
                        </a:solidFill>
                        <a:latin typeface="Footlight MT Light" panose="0204060206030A020304" pitchFamily="18" charset="0"/>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FF000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FF0000"/>
                        </a:solidFill>
                        <a:latin typeface="Footlight MT Light" panose="0204060206030A020304" pitchFamily="18" charset="0"/>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FF000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FF0000"/>
                        </a:solidFill>
                        <a:latin typeface="Footlight MT Light" panose="0204060206030A020304" pitchFamily="18" charset="0"/>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00B05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00B050"/>
                        </a:solidFill>
                        <a:latin typeface="Footlight MT Light" panose="0204060206030A020304" pitchFamily="18" charset="0"/>
                        <a:ea typeface="+mn-ea"/>
                        <a:cs typeface="+mn-cs"/>
                        <a:sym typeface="Aria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kern="1200" cap="none" dirty="0">
                          <a:solidFill>
                            <a:srgbClr val="FF0000"/>
                          </a:solidFill>
                          <a:latin typeface="Footlight MT Light" panose="0204060206030A020304" pitchFamily="18" charset="0"/>
                          <a:ea typeface="+mn-ea"/>
                          <a:cs typeface="+mn-cs"/>
                          <a:sym typeface="Wingdings 2" panose="05020102010507070707" pitchFamily="18" charset="2"/>
                        </a:rPr>
                        <a:t></a:t>
                      </a:r>
                      <a:endParaRPr lang="en-US" sz="2000" b="0" i="0" u="none" strike="noStrike" kern="1200" cap="none" dirty="0">
                        <a:solidFill>
                          <a:srgbClr val="FF0000"/>
                        </a:solidFill>
                        <a:latin typeface="Footlight MT Light" panose="0204060206030A020304" pitchFamily="18" charset="0"/>
                        <a:ea typeface="+mn-ea"/>
                        <a:cs typeface="+mn-cs"/>
                        <a:sym typeface="Arial"/>
                      </a:endParaRPr>
                    </a:p>
                  </a:txBody>
                  <a:tcPr anchor="ctr"/>
                </a:tc>
                <a:extLst>
                  <a:ext uri="{0D108BD9-81ED-4DB2-BD59-A6C34878D82A}">
                    <a16:rowId xmlns:a16="http://schemas.microsoft.com/office/drawing/2014/main" val="2951377993"/>
                  </a:ext>
                </a:extLst>
              </a:tr>
            </a:tbl>
          </a:graphicData>
        </a:graphic>
      </p:graphicFrame>
      <p:pic>
        <p:nvPicPr>
          <p:cNvPr id="6" name="Picture 5">
            <a:extLst>
              <a:ext uri="{FF2B5EF4-FFF2-40B4-BE49-F238E27FC236}">
                <a16:creationId xmlns:a16="http://schemas.microsoft.com/office/drawing/2014/main" id="{9F96FBE8-7E23-4B88-8727-E5708AEC2B68}"/>
              </a:ext>
            </a:extLst>
          </p:cNvPr>
          <p:cNvPicPr>
            <a:picLocks noChangeAspect="1"/>
          </p:cNvPicPr>
          <p:nvPr/>
        </p:nvPicPr>
        <p:blipFill>
          <a:blip r:embed="rId3"/>
          <a:stretch>
            <a:fillRect/>
          </a:stretch>
        </p:blipFill>
        <p:spPr>
          <a:xfrm>
            <a:off x="607740" y="2443626"/>
            <a:ext cx="1083940" cy="342297"/>
          </a:xfrm>
          <a:prstGeom prst="rect">
            <a:avLst/>
          </a:prstGeom>
        </p:spPr>
      </p:pic>
      <p:pic>
        <p:nvPicPr>
          <p:cNvPr id="9" name="Picture 8">
            <a:extLst>
              <a:ext uri="{FF2B5EF4-FFF2-40B4-BE49-F238E27FC236}">
                <a16:creationId xmlns:a16="http://schemas.microsoft.com/office/drawing/2014/main" id="{8ED29A79-30C5-456F-B9FA-4DB2C0BC3051}"/>
              </a:ext>
            </a:extLst>
          </p:cNvPr>
          <p:cNvPicPr>
            <a:picLocks noChangeAspect="1"/>
          </p:cNvPicPr>
          <p:nvPr/>
        </p:nvPicPr>
        <p:blipFill>
          <a:blip r:embed="rId4"/>
          <a:stretch>
            <a:fillRect/>
          </a:stretch>
        </p:blipFill>
        <p:spPr>
          <a:xfrm>
            <a:off x="467544" y="3942879"/>
            <a:ext cx="3695579" cy="2429073"/>
          </a:xfrm>
          <a:prstGeom prst="rect">
            <a:avLst/>
          </a:prstGeom>
        </p:spPr>
      </p:pic>
      <p:pic>
        <p:nvPicPr>
          <p:cNvPr id="11" name="Picture 10">
            <a:extLst>
              <a:ext uri="{FF2B5EF4-FFF2-40B4-BE49-F238E27FC236}">
                <a16:creationId xmlns:a16="http://schemas.microsoft.com/office/drawing/2014/main" id="{4EB0B954-05B4-4425-B5E9-AF74ED44B6A9}"/>
              </a:ext>
            </a:extLst>
          </p:cNvPr>
          <p:cNvPicPr>
            <a:picLocks noChangeAspect="1"/>
          </p:cNvPicPr>
          <p:nvPr/>
        </p:nvPicPr>
        <p:blipFill>
          <a:blip r:embed="rId5"/>
          <a:stretch>
            <a:fillRect/>
          </a:stretch>
        </p:blipFill>
        <p:spPr>
          <a:xfrm>
            <a:off x="6094105" y="3933617"/>
            <a:ext cx="2438335" cy="2438335"/>
          </a:xfrm>
          <a:prstGeom prst="rect">
            <a:avLst/>
          </a:prstGeom>
        </p:spPr>
      </p:pic>
      <p:sp>
        <p:nvSpPr>
          <p:cNvPr id="12" name="Rectangle 11">
            <a:extLst>
              <a:ext uri="{FF2B5EF4-FFF2-40B4-BE49-F238E27FC236}">
                <a16:creationId xmlns:a16="http://schemas.microsoft.com/office/drawing/2014/main" id="{91053735-D375-4AFA-876C-C8421D1FD822}"/>
              </a:ext>
            </a:extLst>
          </p:cNvPr>
          <p:cNvSpPr/>
          <p:nvPr/>
        </p:nvSpPr>
        <p:spPr>
          <a:xfrm>
            <a:off x="4227710" y="3942879"/>
            <a:ext cx="1801808" cy="2429073"/>
          </a:xfrm>
          <a:prstGeom prst="rect">
            <a:avLst/>
          </a:prstGeom>
          <a:solidFill>
            <a:srgbClr val="FF6F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b="1" kern="1200" dirty="0" err="1">
                <a:latin typeface="Footlight MT Light" panose="0204060206030A020304" pitchFamily="18" charset="0"/>
              </a:rPr>
              <a:t>CrowdHackathon</a:t>
            </a:r>
            <a:r>
              <a:rPr lang="en-US" sz="1600" b="1" kern="1200" dirty="0">
                <a:latin typeface="Footlight MT Light" panose="0204060206030A020304" pitchFamily="18" charset="0"/>
              </a:rPr>
              <a:t> Insurance 3.0, Feb. 2019 – Awards</a:t>
            </a:r>
          </a:p>
          <a:p>
            <a:pPr algn="ctr"/>
            <a:endParaRPr lang="en-US" sz="1600" b="1" kern="1200" dirty="0">
              <a:latin typeface="Footlight MT Light" panose="0204060206030A020304" pitchFamily="18" charset="0"/>
            </a:endParaRPr>
          </a:p>
          <a:p>
            <a:pPr algn="ctr"/>
            <a:r>
              <a:rPr lang="en-US" sz="2000" kern="1200" dirty="0">
                <a:latin typeface="Footlight MT Light" panose="0204060206030A020304" pitchFamily="18" charset="0"/>
              </a:rPr>
              <a:t>4</a:t>
            </a:r>
            <a:r>
              <a:rPr lang="en-US" sz="2000" kern="1200" baseline="30000" dirty="0">
                <a:latin typeface="Footlight MT Light" panose="0204060206030A020304" pitchFamily="18" charset="0"/>
              </a:rPr>
              <a:t>th</a:t>
            </a:r>
            <a:r>
              <a:rPr lang="en-US" sz="2000" kern="1200" dirty="0">
                <a:latin typeface="Footlight MT Light" panose="0204060206030A020304" pitchFamily="18" charset="0"/>
              </a:rPr>
              <a:t> Place</a:t>
            </a:r>
            <a:endParaRPr lang="en-US" sz="2000" dirty="0"/>
          </a:p>
        </p:txBody>
      </p:sp>
    </p:spTree>
    <p:extLst>
      <p:ext uri="{BB962C8B-B14F-4D97-AF65-F5344CB8AC3E}">
        <p14:creationId xmlns:p14="http://schemas.microsoft.com/office/powerpoint/2010/main" val="8947477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flipH="1">
            <a:off x="457185" y="104827"/>
            <a:ext cx="4018727" cy="461665"/>
          </a:xfrm>
          <a:prstGeom prst="rect">
            <a:avLst/>
          </a:prstGeom>
          <a:noFill/>
        </p:spPr>
        <p:txBody>
          <a:bodyPr wrap="square" rtlCol="0">
            <a:spAutoFit/>
          </a:bodyPr>
          <a:lstStyle/>
          <a:p>
            <a:r>
              <a:rPr lang="en-US" sz="2400" dirty="0">
                <a:solidFill>
                  <a:schemeClr val="dk1"/>
                </a:solidFill>
                <a:latin typeface="Calibri"/>
                <a:cs typeface="Calibri"/>
              </a:rPr>
              <a:t>Technology behind us!</a:t>
            </a:r>
          </a:p>
        </p:txBody>
      </p:sp>
      <p:sp>
        <p:nvSpPr>
          <p:cNvPr id="5" name="Rectangle 4"/>
          <p:cNvSpPr/>
          <p:nvPr/>
        </p:nvSpPr>
        <p:spPr>
          <a:xfrm>
            <a:off x="222422" y="657932"/>
            <a:ext cx="8594125" cy="6008044"/>
          </a:xfrm>
          <a:prstGeom prst="rect">
            <a:avLst/>
          </a:prstGeom>
          <a:solidFill>
            <a:schemeClr val="bg2">
              <a:lumMod val="25000"/>
            </a:schemeClr>
          </a:solidFill>
          <a:ln w="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Title 1">
            <a:extLst>
              <a:ext uri="{FF2B5EF4-FFF2-40B4-BE49-F238E27FC236}">
                <a16:creationId xmlns:a16="http://schemas.microsoft.com/office/drawing/2014/main" id="{D064331E-2A08-4FEF-9819-120CF150DFB1}"/>
              </a:ext>
            </a:extLst>
          </p:cNvPr>
          <p:cNvSpPr txBox="1">
            <a:spLocks/>
          </p:cNvSpPr>
          <p:nvPr/>
        </p:nvSpPr>
        <p:spPr>
          <a:xfrm>
            <a:off x="826800" y="44701"/>
            <a:ext cx="8031812" cy="6055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pic>
        <p:nvPicPr>
          <p:cNvPr id="3" name="Picture 2">
            <a:hlinkClick r:id="rId3"/>
            <a:extLst>
              <a:ext uri="{FF2B5EF4-FFF2-40B4-BE49-F238E27FC236}">
                <a16:creationId xmlns:a16="http://schemas.microsoft.com/office/drawing/2014/main" id="{F2DFF726-EFD8-416B-96E2-DA616D8A35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80" y="736524"/>
            <a:ext cx="8522208" cy="5855866"/>
          </a:xfrm>
          <a:prstGeom prst="rect">
            <a:avLst/>
          </a:prstGeom>
        </p:spPr>
      </p:pic>
    </p:spTree>
    <p:extLst>
      <p:ext uri="{BB962C8B-B14F-4D97-AF65-F5344CB8AC3E}">
        <p14:creationId xmlns:p14="http://schemas.microsoft.com/office/powerpoint/2010/main" val="113211791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flipH="1">
            <a:off x="457185" y="104827"/>
            <a:ext cx="4018727" cy="461665"/>
          </a:xfrm>
          <a:prstGeom prst="rect">
            <a:avLst/>
          </a:prstGeom>
          <a:noFill/>
        </p:spPr>
        <p:txBody>
          <a:bodyPr wrap="square" rtlCol="0">
            <a:spAutoFit/>
          </a:bodyPr>
          <a:lstStyle/>
          <a:p>
            <a:r>
              <a:rPr lang="en-US" sz="2400" dirty="0">
                <a:solidFill>
                  <a:schemeClr val="dk1"/>
                </a:solidFill>
                <a:latin typeface="Calibri"/>
                <a:cs typeface="Calibri"/>
              </a:rPr>
              <a:t>Technology behind us!</a:t>
            </a:r>
          </a:p>
        </p:txBody>
      </p:sp>
      <p:sp>
        <p:nvSpPr>
          <p:cNvPr id="5" name="Rectangle 4"/>
          <p:cNvSpPr/>
          <p:nvPr/>
        </p:nvSpPr>
        <p:spPr>
          <a:xfrm>
            <a:off x="222422" y="657932"/>
            <a:ext cx="8594125" cy="6008044"/>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Title 1">
            <a:extLst>
              <a:ext uri="{FF2B5EF4-FFF2-40B4-BE49-F238E27FC236}">
                <a16:creationId xmlns:a16="http://schemas.microsoft.com/office/drawing/2014/main" id="{D064331E-2A08-4FEF-9819-120CF150DFB1}"/>
              </a:ext>
            </a:extLst>
          </p:cNvPr>
          <p:cNvSpPr txBox="1">
            <a:spLocks/>
          </p:cNvSpPr>
          <p:nvPr/>
        </p:nvSpPr>
        <p:spPr>
          <a:xfrm>
            <a:off x="826800" y="44701"/>
            <a:ext cx="8031812" cy="6055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b="1" dirty="0">
                <a:latin typeface="Footlight MT Light" pitchFamily="18" charset="0"/>
              </a:rPr>
              <a:t>Mr. Robins Project: </a:t>
            </a:r>
            <a:r>
              <a:rPr lang="en-US" sz="2400" b="1" dirty="0" err="1">
                <a:solidFill>
                  <a:schemeClr val="accent1">
                    <a:lumMod val="75000"/>
                  </a:schemeClr>
                </a:solidFill>
                <a:latin typeface="Footlight MT Light" pitchFamily="18" charset="0"/>
              </a:rPr>
              <a:t>AI</a:t>
            </a:r>
            <a:r>
              <a:rPr lang="en-US" sz="2400" b="1" dirty="0" err="1">
                <a:latin typeface="Footlight MT Light" pitchFamily="18" charset="0"/>
              </a:rPr>
              <a:t>nsu</a:t>
            </a:r>
            <a:r>
              <a:rPr lang="en-US" sz="2400" b="1" dirty="0" err="1">
                <a:solidFill>
                  <a:schemeClr val="accent1">
                    <a:lumMod val="75000"/>
                  </a:schemeClr>
                </a:solidFill>
                <a:latin typeface="Footlight MT Light" pitchFamily="18" charset="0"/>
              </a:rPr>
              <a:t>RNN</a:t>
            </a:r>
            <a:r>
              <a:rPr lang="en-US" sz="2400" b="1" dirty="0" err="1">
                <a:latin typeface="Footlight MT Light" pitchFamily="18" charset="0"/>
              </a:rPr>
              <a:t>s</a:t>
            </a:r>
            <a:endParaRPr lang="el-GR" sz="2400" dirty="0"/>
          </a:p>
        </p:txBody>
      </p:sp>
      <p:sp>
        <p:nvSpPr>
          <p:cNvPr id="6" name="Title 1">
            <a:extLst>
              <a:ext uri="{FF2B5EF4-FFF2-40B4-BE49-F238E27FC236}">
                <a16:creationId xmlns:a16="http://schemas.microsoft.com/office/drawing/2014/main" id="{DB493080-496B-400D-BF2B-B219589734CB}"/>
              </a:ext>
            </a:extLst>
          </p:cNvPr>
          <p:cNvSpPr>
            <a:spLocks noGrp="1"/>
          </p:cNvSpPr>
          <p:nvPr>
            <p:ph type="ctrTitle"/>
          </p:nvPr>
        </p:nvSpPr>
        <p:spPr>
          <a:xfrm>
            <a:off x="457185" y="2072935"/>
            <a:ext cx="8075255" cy="1470025"/>
          </a:xfrm>
        </p:spPr>
        <p:txBody>
          <a:bodyPr/>
          <a:lstStyle/>
          <a:p>
            <a:r>
              <a:rPr lang="en-CA" sz="5400" b="1" kern="1200" dirty="0">
                <a:solidFill>
                  <a:schemeClr val="accent1">
                    <a:lumMod val="75000"/>
                  </a:schemeClr>
                </a:solidFill>
                <a:latin typeface="Footlight MT Light" pitchFamily="18" charset="0"/>
                <a:ea typeface="+mj-ea"/>
                <a:cs typeface="+mj-cs"/>
                <a:sym typeface="Arial"/>
              </a:rPr>
              <a:t>Recurrent neural networks</a:t>
            </a:r>
          </a:p>
        </p:txBody>
      </p:sp>
      <p:sp>
        <p:nvSpPr>
          <p:cNvPr id="2" name="Rectangle 1">
            <a:extLst>
              <a:ext uri="{FF2B5EF4-FFF2-40B4-BE49-F238E27FC236}">
                <a16:creationId xmlns:a16="http://schemas.microsoft.com/office/drawing/2014/main" id="{9C407A5D-F14C-4877-B31F-08284C0E18AE}"/>
              </a:ext>
            </a:extLst>
          </p:cNvPr>
          <p:cNvSpPr/>
          <p:nvPr/>
        </p:nvSpPr>
        <p:spPr>
          <a:xfrm>
            <a:off x="327453" y="3227492"/>
            <a:ext cx="8421011" cy="1569660"/>
          </a:xfrm>
          <a:prstGeom prst="rect">
            <a:avLst/>
          </a:prstGeom>
        </p:spPr>
        <p:txBody>
          <a:bodyPr wrap="square">
            <a:spAutoFit/>
          </a:bodyPr>
          <a:lstStyle/>
          <a:p>
            <a:pPr lvl="0"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endParaRPr lang="en-GB" sz="2400" dirty="0">
              <a:latin typeface="Utopia" pitchFamily="34"/>
              <a:ea typeface="Times New Roman" pitchFamily="2"/>
              <a:cs typeface="Times New Roman" pitchFamily="2"/>
            </a:endParaRPr>
          </a:p>
          <a:p>
            <a:pPr lvl="0"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400" dirty="0">
                <a:latin typeface="Utopia" pitchFamily="34"/>
                <a:ea typeface="Times New Roman" pitchFamily="2"/>
                <a:cs typeface="Times New Roman" pitchFamily="2"/>
              </a:rPr>
              <a:t>Slides for Chapter 10, Deep </a:t>
            </a:r>
            <a:r>
              <a:rPr lang="en-AU" sz="2400" dirty="0" err="1">
                <a:latin typeface="Utopia" pitchFamily="34"/>
                <a:ea typeface="Times New Roman" pitchFamily="2"/>
                <a:cs typeface="Times New Roman" pitchFamily="2"/>
              </a:rPr>
              <a:t>learnin</a:t>
            </a:r>
            <a:r>
              <a:rPr lang="en-GB" sz="2400" dirty="0">
                <a:latin typeface="Utopia" pitchFamily="34"/>
                <a:ea typeface="Times New Roman" pitchFamily="2"/>
                <a:cs typeface="Times New Roman" pitchFamily="2"/>
              </a:rPr>
              <a:t>g</a:t>
            </a:r>
            <a:endParaRPr lang="en-AU" sz="2400" dirty="0">
              <a:latin typeface="Utopia" pitchFamily="34"/>
              <a:ea typeface="Times New Roman" pitchFamily="2"/>
              <a:cs typeface="Times New Roman" pitchFamily="2"/>
            </a:endParaRPr>
          </a:p>
          <a:p>
            <a:pPr lvl="0"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400" dirty="0">
                <a:latin typeface="Utopia" pitchFamily="34"/>
                <a:ea typeface="Times New Roman" pitchFamily="2"/>
                <a:cs typeface="Times New Roman" pitchFamily="2"/>
              </a:rPr>
              <a:t> of </a:t>
            </a:r>
            <a:r>
              <a:rPr lang="en-AU" sz="2400" i="1" dirty="0">
                <a:latin typeface="Utopia" pitchFamily="34"/>
                <a:ea typeface="Times New Roman" pitchFamily="2"/>
                <a:cs typeface="Times New Roman" pitchFamily="2"/>
              </a:rPr>
              <a:t>Data Mining</a:t>
            </a:r>
            <a:r>
              <a:rPr lang="en-AU" sz="2400" dirty="0">
                <a:latin typeface="Utopia" pitchFamily="34"/>
                <a:ea typeface="Times New Roman" pitchFamily="2"/>
                <a:cs typeface="Times New Roman" pitchFamily="2"/>
              </a:rPr>
              <a:t> by I. H. Witten, E. Frank,</a:t>
            </a:r>
          </a:p>
          <a:p>
            <a:pPr lvl="0" algn="ctr" hangingPunct="0">
              <a:tabLst>
                <a:tab pos="0" algn="l"/>
                <a:tab pos="914400" algn="l"/>
                <a:tab pos="1828800" algn="l"/>
                <a:tab pos="2743199" algn="l"/>
                <a:tab pos="3657600" algn="l"/>
                <a:tab pos="4572000" algn="l"/>
                <a:tab pos="5486399" algn="l"/>
                <a:tab pos="6400799" algn="l"/>
                <a:tab pos="7315200" algn="l"/>
                <a:tab pos="8229600" algn="l"/>
                <a:tab pos="9144000" algn="l"/>
                <a:tab pos="10058400" algn="l"/>
              </a:tabLst>
            </a:pPr>
            <a:r>
              <a:rPr lang="en-AU" sz="2400" dirty="0">
                <a:latin typeface="Utopia" pitchFamily="34"/>
                <a:ea typeface="Times New Roman" pitchFamily="2"/>
                <a:cs typeface="Times New Roman" pitchFamily="2"/>
              </a:rPr>
              <a:t>M. A. Hall, and C. J. Pal</a:t>
            </a:r>
          </a:p>
        </p:txBody>
      </p:sp>
    </p:spTree>
    <p:extLst>
      <p:ext uri="{BB962C8B-B14F-4D97-AF65-F5344CB8AC3E}">
        <p14:creationId xmlns:p14="http://schemas.microsoft.com/office/powerpoint/2010/main" val="25742380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702"/>
            <a:ext cx="8229600" cy="1143000"/>
          </a:xfrm>
        </p:spPr>
        <p:txBody>
          <a:bodyPr/>
          <a:lstStyle/>
          <a:p>
            <a:r>
              <a:rPr lang="en-CA" dirty="0"/>
              <a:t>Recurrent neural networks</a:t>
            </a:r>
          </a:p>
        </p:txBody>
      </p:sp>
      <p:sp>
        <p:nvSpPr>
          <p:cNvPr id="3" name="Content Placeholder 2"/>
          <p:cNvSpPr>
            <a:spLocks noGrp="1"/>
          </p:cNvSpPr>
          <p:nvPr>
            <p:ph idx="1"/>
          </p:nvPr>
        </p:nvSpPr>
        <p:spPr>
          <a:xfrm>
            <a:off x="457200" y="1051419"/>
            <a:ext cx="8229600" cy="6366436"/>
          </a:xfrm>
        </p:spPr>
        <p:txBody>
          <a:bodyPr>
            <a:normAutofit fontScale="77500" lnSpcReduction="20000"/>
          </a:bodyPr>
          <a:lstStyle/>
          <a:p>
            <a:r>
              <a:rPr lang="en-US" dirty="0"/>
              <a:t>Recurrent neural networks are networks with connections that form directed cycles. </a:t>
            </a:r>
          </a:p>
          <a:p>
            <a:r>
              <a:rPr lang="en-US" dirty="0"/>
              <a:t>As a result, they have an internal state, which makes them prime candidates for tackling learning problems involving sequences of data—such as handwriting recognition, speech recognition, and machine translation. </a:t>
            </a:r>
          </a:p>
          <a:p>
            <a:r>
              <a:rPr lang="en-US" dirty="0"/>
              <a:t>A </a:t>
            </a:r>
            <a:r>
              <a:rPr lang="en-US" dirty="0" err="1"/>
              <a:t>feedforward</a:t>
            </a:r>
            <a:r>
              <a:rPr lang="en-US" dirty="0"/>
              <a:t> network can be transformed into a recurrent network by adding connections from all hidden units </a:t>
            </a:r>
            <a:r>
              <a:rPr lang="en-US" i="1" dirty="0"/>
              <a:t>h</a:t>
            </a:r>
            <a:r>
              <a:rPr lang="en-US" i="1" baseline="-25000" dirty="0"/>
              <a:t>i</a:t>
            </a:r>
            <a:r>
              <a:rPr lang="en-US" dirty="0"/>
              <a:t> to </a:t>
            </a:r>
            <a:r>
              <a:rPr lang="en-US" i="1" dirty="0" err="1"/>
              <a:t>h</a:t>
            </a:r>
            <a:r>
              <a:rPr lang="en-US" i="1" baseline="-25000" dirty="0" err="1"/>
              <a:t>j</a:t>
            </a:r>
            <a:r>
              <a:rPr lang="en-US" dirty="0"/>
              <a:t>. </a:t>
            </a:r>
          </a:p>
          <a:p>
            <a:r>
              <a:rPr lang="en-US" dirty="0"/>
              <a:t>Each hidden unit has connections to both itself and other hidden units. </a:t>
            </a:r>
            <a:endParaRPr lang="en-CA" dirty="0"/>
          </a:p>
          <a:p>
            <a:r>
              <a:rPr lang="en-US" dirty="0"/>
              <a:t>Imagine unfolding a recurrent network over time by following the sequence of steps that perform the underlying computation. </a:t>
            </a:r>
          </a:p>
          <a:p>
            <a:r>
              <a:rPr lang="en-US" dirty="0"/>
              <a:t>Like a hidden Markov model, a recurrent network can be unwrapped and implemented using the same weights and biases at each step to link units over time. </a:t>
            </a:r>
            <a:endParaRPr lang="en-CA" dirty="0"/>
          </a:p>
          <a:p>
            <a:endParaRPr lang="en-US" dirty="0"/>
          </a:p>
        </p:txBody>
      </p:sp>
    </p:spTree>
    <p:extLst>
      <p:ext uri="{BB962C8B-B14F-4D97-AF65-F5344CB8AC3E}">
        <p14:creationId xmlns:p14="http://schemas.microsoft.com/office/powerpoint/2010/main" val="1310483575"/>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TotalTime>
  <Words>2093</Words>
  <Application>Microsoft Office PowerPoint</Application>
  <PresentationFormat>On-screen Show (4:3)</PresentationFormat>
  <Paragraphs>251</Paragraphs>
  <Slides>29</Slides>
  <Notes>20</Notes>
  <HiddenSlides>19</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29</vt:i4>
      </vt:variant>
    </vt:vector>
  </HeadingPairs>
  <TitlesOfParts>
    <vt:vector size="38" baseType="lpstr">
      <vt:lpstr>Calibri</vt:lpstr>
      <vt:lpstr>Utopia</vt:lpstr>
      <vt:lpstr>Wingdings</vt:lpstr>
      <vt:lpstr>Arial</vt:lpstr>
      <vt:lpstr>Footlight MT Light</vt:lpstr>
      <vt:lpstr>Times New Roman</vt:lpstr>
      <vt:lpstr>Office Theme</vt:lpstr>
      <vt:lpstr>1_Office Theme</vt:lpstr>
      <vt:lpstr>Equation</vt:lpstr>
      <vt:lpstr>Mr. Robins: AInsuRNNs</vt:lpstr>
      <vt:lpstr>PowerPoint Presentation</vt:lpstr>
      <vt:lpstr>PowerPoint Presentation</vt:lpstr>
      <vt:lpstr>PowerPoint Presentation</vt:lpstr>
      <vt:lpstr>PowerPoint Presentation</vt:lpstr>
      <vt:lpstr>PowerPoint Presentation</vt:lpstr>
      <vt:lpstr>PowerPoint Presentation</vt:lpstr>
      <vt:lpstr>Recurrent neural networks</vt:lpstr>
      <vt:lpstr>Recurrent neural networks</vt:lpstr>
      <vt:lpstr>PowerPoint Presentation</vt:lpstr>
      <vt:lpstr>PowerPoint Presentation</vt:lpstr>
      <vt:lpstr>The loss, exploding and vanishing gradients</vt:lpstr>
      <vt:lpstr>Dealing with exploding gradients</vt:lpstr>
      <vt:lpstr>LSTMs and vanishing gradients</vt:lpstr>
      <vt:lpstr>LSTM achitecture</vt:lpstr>
      <vt:lpstr>LSTM achitecture</vt:lpstr>
      <vt:lpstr>LSTM achitecture</vt:lpstr>
      <vt:lpstr>PowerPoint Presentation</vt:lpstr>
      <vt:lpstr>PowerPoint Presentation</vt:lpstr>
      <vt:lpstr>PowerPoint Presentation</vt:lpstr>
      <vt:lpstr>Bibliographic Notes &amp; Further Reading</vt:lpstr>
      <vt:lpstr>Bibliographic Notes &amp; Further Reading</vt:lpstr>
      <vt:lpstr>Deep learning software</vt:lpstr>
      <vt:lpstr>Weka support for deep learning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Mr. RobINS: Pitching Presentation</dc:title>
  <dc:creator>Georgios Moschovis</dc:creator>
  <cp:lastModifiedBy>GEORGIOS MOSCHOVIS</cp:lastModifiedBy>
  <cp:revision>46</cp:revision>
  <dcterms:modified xsi:type="dcterms:W3CDTF">2019-05-24T07:44:21Z</dcterms:modified>
</cp:coreProperties>
</file>